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59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7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chelev.DNSHOSTNET\Local%20Settings\Temporary%20Internet%20Files\Content.Outlook\5MZ94J20\DueDate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3268744531933494"/>
          <c:h val="1"/>
        </c:manualLayout>
      </c:layout>
      <c:pie3DChart>
        <c:varyColors val="1"/>
        <c:ser>
          <c:idx val="0"/>
          <c:order val="0"/>
          <c:dPt>
            <c:idx val="1"/>
            <c:bubble3D val="0"/>
            <c:explosion val="12"/>
            <c:extLst>
              <c:ext xmlns:c16="http://schemas.microsoft.com/office/drawing/2014/chart" uri="{C3380CC4-5D6E-409C-BE32-E72D297353CC}">
                <c16:uniqueId val="{00000000-4EF2-4C8F-9B17-30DEF4A7E78C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1-4EF2-4C8F-9B17-30DEF4A7E78C}"/>
              </c:ext>
            </c:extLst>
          </c:dPt>
          <c:dPt>
            <c:idx val="3"/>
            <c:bubble3D val="0"/>
            <c:explosion val="11"/>
            <c:extLst>
              <c:ext xmlns:c16="http://schemas.microsoft.com/office/drawing/2014/chart" uri="{C3380CC4-5D6E-409C-BE32-E72D297353CC}">
                <c16:uniqueId val="{00000002-4EF2-4C8F-9B17-30DEF4A7E78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F2-4C8F-9B17-30DEF4A7E78C}"/>
                </c:ext>
              </c:extLst>
            </c:dLbl>
            <c:dLbl>
              <c:idx val="1"/>
              <c:layout>
                <c:manualLayout>
                  <c:x val="-0.10523413617415472"/>
                  <c:y val="8.0060960121920322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FEB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F2-4C8F-9B17-30DEF4A7E78C}"/>
                </c:ext>
              </c:extLst>
            </c:dLbl>
            <c:dLbl>
              <c:idx val="2"/>
              <c:layout>
                <c:manualLayout>
                  <c:x val="-0.18301991662806863"/>
                  <c:y val="-0.25816484632969283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chemeClr val="bg1"/>
                        </a:solidFill>
                      </a:rPr>
                      <a:t>MARCH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F2-4C8F-9B17-30DEF4A7E78C}"/>
                </c:ext>
              </c:extLst>
            </c:dLbl>
            <c:dLbl>
              <c:idx val="3"/>
              <c:layout>
                <c:manualLayout>
                  <c:x val="8.435602902578368E-2"/>
                  <c:y val="-0.34690839048344807"/>
                </c:manualLayout>
              </c:layout>
              <c:tx>
                <c:rich>
                  <a:bodyPr/>
                  <a:lstStyle/>
                  <a:p>
                    <a:r>
                      <a:rPr lang="en-US" baseline="0">
                        <a:solidFill>
                          <a:schemeClr val="bg1"/>
                        </a:solidFill>
                      </a:rPr>
                      <a:t>APRIL</a:t>
                    </a:r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F2-4C8F-9B17-30DEF4A7E78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F2-4C8F-9B17-30DEF4A7E78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F2-4C8F-9B17-30DEF4A7E78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F2-4C8F-9B17-30DEF4A7E78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F2-4C8F-9B17-30DEF4A7E78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F2-4C8F-9B17-30DEF4A7E78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F2-4C8F-9B17-30DEF4A7E78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F2-4C8F-9B17-30DEF4A7E78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F2-4C8F-9B17-30DEF4A7E78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Sheet1!$A$3:$A$14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Sheet1!$B$3:$B$14</c:f>
              <c:numCache>
                <c:formatCode>General</c:formatCode>
                <c:ptCount val="12"/>
                <c:pt idx="0">
                  <c:v>183</c:v>
                </c:pt>
                <c:pt idx="1">
                  <c:v>338</c:v>
                </c:pt>
                <c:pt idx="2">
                  <c:v>665</c:v>
                </c:pt>
                <c:pt idx="3">
                  <c:v>399</c:v>
                </c:pt>
                <c:pt idx="4">
                  <c:v>284</c:v>
                </c:pt>
                <c:pt idx="5">
                  <c:v>172</c:v>
                </c:pt>
                <c:pt idx="6">
                  <c:v>90</c:v>
                </c:pt>
                <c:pt idx="7">
                  <c:v>26</c:v>
                </c:pt>
                <c:pt idx="8">
                  <c:v>47</c:v>
                </c:pt>
                <c:pt idx="9">
                  <c:v>59</c:v>
                </c:pt>
                <c:pt idx="10">
                  <c:v>95</c:v>
                </c:pt>
                <c:pt idx="11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F2-4C8F-9B17-30DEF4A7E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841716844218001"/>
          <c:y val="3.6277199221065148E-2"/>
          <c:w val="0.23177892186553603"/>
          <c:h val="0.88968595495330582"/>
        </c:manualLayout>
      </c:layout>
      <c:overlay val="0"/>
      <c:txPr>
        <a:bodyPr/>
        <a:lstStyle/>
        <a:p>
          <a:pPr>
            <a:defRPr sz="11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A1365-9F9F-4CED-9FDF-396A06E7133E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1BB67-8F6D-446F-8B7B-EB45FB937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5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1BB67-8F6D-446F-8B7B-EB45FB937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1B902A-9843-4F88-818D-D02D4EACB529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454B06-1EBB-4819-9E5F-39155B7CC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2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52400" y="152400"/>
            <a:ext cx="8839200" cy="6553200"/>
          </a:xfrm>
          <a:prstGeom prst="roundRect">
            <a:avLst>
              <a:gd name="adj" fmla="val 410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05200" y="5638800"/>
            <a:ext cx="5486400" cy="1066800"/>
          </a:xfrm>
          <a:prstGeom prst="roundRect">
            <a:avLst>
              <a:gd name="adj" fmla="val 26558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39999">
                <a:srgbClr val="85C2FF">
                  <a:alpha val="0"/>
                </a:srgbClr>
              </a:gs>
              <a:gs pos="70000">
                <a:schemeClr val="tx2">
                  <a:lumMod val="20000"/>
                  <a:lumOff val="80000"/>
                  <a:alpha val="56000"/>
                </a:schemeClr>
              </a:gs>
              <a:gs pos="100000">
                <a:schemeClr val="bg1">
                  <a:lumMod val="85000"/>
                  <a:alpha val="58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35" y="5654309"/>
            <a:ext cx="3049424" cy="893073"/>
          </a:xfrm>
          <a:prstGeom prst="rect">
            <a:avLst/>
          </a:prstGeom>
        </p:spPr>
      </p:pic>
      <p:pic>
        <p:nvPicPr>
          <p:cNvPr id="8" name="Picture 7" descr="NewHomePage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477000" y="4944327"/>
            <a:ext cx="2514600" cy="19898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edmoney.org/" TargetMode="External"/><Relationship Id="rId13" Type="http://schemas.openxmlformats.org/officeDocument/2006/relationships/hyperlink" Target="http://www.supercollege.com/" TargetMode="External"/><Relationship Id="rId18" Type="http://schemas.openxmlformats.org/officeDocument/2006/relationships/hyperlink" Target="http://www.raise.me/" TargetMode="External"/><Relationship Id="rId3" Type="http://schemas.openxmlformats.org/officeDocument/2006/relationships/hyperlink" Target="http://www.fastweb.com/" TargetMode="External"/><Relationship Id="rId7" Type="http://schemas.openxmlformats.org/officeDocument/2006/relationships/hyperlink" Target="https://www.scholarships.com/" TargetMode="External"/><Relationship Id="rId12" Type="http://schemas.openxmlformats.org/officeDocument/2006/relationships/hyperlink" Target="http://www.scholarshipexperts.com/" TargetMode="External"/><Relationship Id="rId17" Type="http://schemas.openxmlformats.org/officeDocument/2006/relationships/hyperlink" Target="http://www.jlvcollegecounseling.com/" TargetMode="External"/><Relationship Id="rId2" Type="http://schemas.openxmlformats.org/officeDocument/2006/relationships/hyperlink" Target="http://www.chegg.com/" TargetMode="External"/><Relationship Id="rId16" Type="http://schemas.openxmlformats.org/officeDocument/2006/relationships/hyperlink" Target="http://www.texascollegeandcaree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ppex.com/" TargetMode="External"/><Relationship Id="rId11" Type="http://schemas.openxmlformats.org/officeDocument/2006/relationships/hyperlink" Target="http://www.studentscholarships.org/" TargetMode="External"/><Relationship Id="rId5" Type="http://schemas.openxmlformats.org/officeDocument/2006/relationships/hyperlink" Target="http://www.scholarshippoints.com/" TargetMode="External"/><Relationship Id="rId15" Type="http://schemas.openxmlformats.org/officeDocument/2006/relationships/hyperlink" Target="http://www.questbridge.org/" TargetMode="External"/><Relationship Id="rId10" Type="http://schemas.openxmlformats.org/officeDocument/2006/relationships/hyperlink" Target="http://www.nextstudent.com/" TargetMode="External"/><Relationship Id="rId19" Type="http://schemas.openxmlformats.org/officeDocument/2006/relationships/image" Target="../media/image11.png"/><Relationship Id="rId4" Type="http://schemas.openxmlformats.org/officeDocument/2006/relationships/hyperlink" Target="https://bigfuture.collegeboard.org/" TargetMode="External"/><Relationship Id="rId9" Type="http://schemas.openxmlformats.org/officeDocument/2006/relationships/hyperlink" Target="http://www.fafsa.ed.gov/" TargetMode="External"/><Relationship Id="rId14" Type="http://schemas.openxmlformats.org/officeDocument/2006/relationships/hyperlink" Target="http://www.petersons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timatescholarshipbook.com/" TargetMode="External"/><Relationship Id="rId2" Type="http://schemas.openxmlformats.org/officeDocument/2006/relationships/hyperlink" Target="https://www.raise.me/how-it-work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s://jlvcollegecounseling.com/scholarship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266700"/>
            <a:ext cx="8839200" cy="6553200"/>
          </a:xfrm>
          <a:prstGeom prst="roundRect">
            <a:avLst>
              <a:gd name="adj" fmla="val 4109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2"/>
                </a:solidFill>
              </a:rPr>
              <a:t>Scholarships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400" y="4876800"/>
            <a:ext cx="8839200" cy="1828800"/>
          </a:xfrm>
          <a:prstGeom prst="roundRect">
            <a:avLst>
              <a:gd name="adj" fmla="val 13500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39999">
                <a:srgbClr val="85C2FF">
                  <a:alpha val="0"/>
                </a:srgbClr>
              </a:gs>
              <a:gs pos="70000">
                <a:schemeClr val="tx2">
                  <a:lumMod val="20000"/>
                  <a:lumOff val="80000"/>
                  <a:alpha val="56000"/>
                </a:schemeClr>
              </a:gs>
              <a:gs pos="100000">
                <a:schemeClr val="bg1">
                  <a:lumMod val="85000"/>
                  <a:alpha val="58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ooks-hat-pap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543300"/>
            <a:ext cx="6246091" cy="2667000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143000" y="6096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Crosby High School </a:t>
            </a:r>
          </a:p>
          <a:p>
            <a:pPr algn="ctr"/>
            <a:r>
              <a:rPr lang="en-US" sz="2800" b="1" dirty="0">
                <a:solidFill>
                  <a:schemeClr val="bg2"/>
                </a:solidFill>
              </a:rPr>
              <a:t>Scholarship Night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find scholarships</a:t>
            </a:r>
          </a:p>
          <a:p>
            <a:pPr lvl="1"/>
            <a:r>
              <a:rPr lang="en-US" dirty="0"/>
              <a:t>Check the </a:t>
            </a:r>
            <a:r>
              <a:rPr lang="en-US" b="1" dirty="0"/>
              <a:t>Financial Aid Office </a:t>
            </a:r>
            <a:r>
              <a:rPr lang="en-US" dirty="0"/>
              <a:t>of the school the student plans on attending</a:t>
            </a:r>
          </a:p>
          <a:p>
            <a:pPr lvl="2"/>
            <a:r>
              <a:rPr lang="en-US" dirty="0"/>
              <a:t>Find out if application automatically sends to scholarships and dates</a:t>
            </a:r>
          </a:p>
          <a:p>
            <a:pPr lvl="1"/>
            <a:r>
              <a:rPr lang="en-US" dirty="0"/>
              <a:t>Check with </a:t>
            </a:r>
            <a:r>
              <a:rPr lang="en-US" b="1" dirty="0"/>
              <a:t>local organizations and community foundations</a:t>
            </a:r>
          </a:p>
          <a:p>
            <a:pPr lvl="1"/>
            <a:r>
              <a:rPr lang="en-US" dirty="0"/>
              <a:t>Sign up with </a:t>
            </a:r>
            <a:r>
              <a:rPr lang="en-US" b="1" dirty="0"/>
              <a:t>scholarship search sites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5122" name="Picture 2" descr="Update Your Scholar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610101"/>
            <a:ext cx="1390650" cy="151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to apply for scholarships?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Scholarships are offered </a:t>
            </a:r>
            <a:r>
              <a:rPr lang="en-US" b="1" dirty="0"/>
              <a:t>year round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Best time to apply is </a:t>
            </a:r>
            <a:r>
              <a:rPr lang="en-US" b="1" dirty="0"/>
              <a:t>NOW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Conduct a </a:t>
            </a:r>
            <a:r>
              <a:rPr lang="en-US" b="1" dirty="0"/>
              <a:t>search regularly </a:t>
            </a:r>
            <a:r>
              <a:rPr lang="en-US" dirty="0"/>
              <a:t>throughout the year to ensure you find recently added scholarships </a:t>
            </a:r>
          </a:p>
          <a:p>
            <a:pPr lvl="2">
              <a:spcBef>
                <a:spcPts val="0"/>
              </a:spcBef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2" descr="Update Your Scholar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76400"/>
            <a:ext cx="1390650" cy="151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to apply for scholarships?</a:t>
            </a:r>
          </a:p>
          <a:p>
            <a:pPr lvl="1"/>
            <a:r>
              <a:rPr lang="en-US" dirty="0"/>
              <a:t>Large majority of scholarship deadlines are within the months of </a:t>
            </a:r>
            <a:r>
              <a:rPr lang="en-US" b="1" dirty="0"/>
              <a:t>February-April</a:t>
            </a:r>
            <a:endParaRPr lang="en-US" dirty="0"/>
          </a:p>
          <a:p>
            <a:pPr lvl="2">
              <a:spcBef>
                <a:spcPts val="0"/>
              </a:spcBef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3352800"/>
          <a:ext cx="6477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navigate the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Get organized </a:t>
            </a:r>
          </a:p>
          <a:p>
            <a:pPr lvl="2"/>
            <a:r>
              <a:rPr lang="en-US" dirty="0"/>
              <a:t>Pull together the information that may be needed for all scholarship applications </a:t>
            </a:r>
          </a:p>
          <a:p>
            <a:pPr lvl="3">
              <a:spcBef>
                <a:spcPts val="0"/>
              </a:spcBef>
            </a:pPr>
            <a:r>
              <a:rPr lang="en-US" dirty="0"/>
              <a:t>Academic Information (GPA, SAT/ACT scores)</a:t>
            </a:r>
          </a:p>
          <a:p>
            <a:pPr lvl="3">
              <a:spcBef>
                <a:spcPts val="0"/>
              </a:spcBef>
            </a:pPr>
            <a:r>
              <a:rPr lang="en-US" dirty="0"/>
              <a:t>Recommendation letters</a:t>
            </a:r>
          </a:p>
          <a:p>
            <a:pPr lvl="3">
              <a:spcBef>
                <a:spcPts val="0"/>
              </a:spcBef>
            </a:pPr>
            <a:r>
              <a:rPr lang="en-US" dirty="0"/>
              <a:t>College choices</a:t>
            </a:r>
          </a:p>
          <a:p>
            <a:pPr lvl="3">
              <a:spcBef>
                <a:spcPts val="0"/>
              </a:spcBef>
            </a:pPr>
            <a:r>
              <a:rPr lang="en-US" dirty="0"/>
              <a:t>Personal essay</a:t>
            </a:r>
          </a:p>
          <a:p>
            <a:pPr lvl="3">
              <a:spcBef>
                <a:spcPts val="0"/>
              </a:spcBef>
            </a:pPr>
            <a:r>
              <a:rPr lang="en-US" dirty="0"/>
              <a:t>Community/volunteer work – keep a chart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>
              <a:spcBef>
                <a:spcPts val="0"/>
              </a:spcBef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8194" name="Picture 2" descr="Popular Scholarship Mat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9715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Popular Scholarship Mat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47675"/>
            <a:ext cx="9715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navigate the process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Create a list of eligible scholarships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Sort the scholarship list by deadline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Start applying </a:t>
            </a:r>
          </a:p>
          <a:p>
            <a:pPr marL="1146175" lvl="3" indent="-227013">
              <a:lnSpc>
                <a:spcPct val="150000"/>
              </a:lnSpc>
            </a:pPr>
            <a:r>
              <a:rPr lang="en-US" spc="-30" dirty="0"/>
              <a:t>Be sure to read the directions, qualifications, and fine print carefully</a:t>
            </a:r>
          </a:p>
          <a:p>
            <a:pPr marL="1146175" lvl="3" indent="-227013">
              <a:lnSpc>
                <a:spcPct val="150000"/>
              </a:lnSpc>
            </a:pPr>
            <a:r>
              <a:rPr lang="en-US" dirty="0"/>
              <a:t>Watch out for scholarship scams </a:t>
            </a:r>
          </a:p>
          <a:p>
            <a:pPr marL="919162" lvl="3" indent="0">
              <a:lnSpc>
                <a:spcPct val="150000"/>
              </a:lnSpc>
              <a:buNone/>
            </a:pPr>
            <a:r>
              <a:rPr lang="en-US" dirty="0"/>
              <a:t>	(you should never pay to apply for a scholarship)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6146" name="Picture 2" descr="Scholarship Match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262" y="1685997"/>
            <a:ext cx="1579738" cy="125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27 local scholarships for SENIORS</a:t>
            </a:r>
          </a:p>
          <a:p>
            <a:r>
              <a:rPr lang="en-US" dirty="0"/>
              <a:t>Applications to students in January </a:t>
            </a:r>
          </a:p>
          <a:p>
            <a:r>
              <a:rPr lang="en-US" dirty="0"/>
              <a:t>Student must be signed into CISD account to access the applications through Google. </a:t>
            </a:r>
          </a:p>
          <a:p>
            <a:r>
              <a:rPr lang="en-US" dirty="0"/>
              <a:t>Essays required by individual organizations</a:t>
            </a:r>
          </a:p>
          <a:p>
            <a:r>
              <a:rPr lang="en-US" dirty="0"/>
              <a:t>SCHOLARSHIP APPLICATIONS DUE</a:t>
            </a:r>
          </a:p>
          <a:p>
            <a:pPr marL="914400" lvl="2" indent="0">
              <a:buNone/>
            </a:pPr>
            <a:r>
              <a:rPr lang="en-US" sz="4400" b="1" dirty="0"/>
              <a:t>FEBRUARY 15 @ 4pm</a:t>
            </a:r>
          </a:p>
          <a:p>
            <a:pPr marL="914400" lvl="2" indent="0">
              <a:buNone/>
            </a:pPr>
            <a:r>
              <a:rPr lang="en-US" sz="4400" b="1" dirty="0"/>
              <a:t>Next Level Center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Local Scholarships</a:t>
            </a:r>
          </a:p>
        </p:txBody>
      </p:sp>
      <p:pic>
        <p:nvPicPr>
          <p:cNvPr id="4098" name="Picture 2" descr="https://www.scholarships.com/img/Educators-Wh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238847"/>
            <a:ext cx="1676400" cy="151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77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47850" y="1219200"/>
            <a:ext cx="8229600" cy="5448299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>
                <a:solidFill>
                  <a:schemeClr val="accent1"/>
                </a:solidFill>
                <a:hlinkClick r:id="rId2"/>
              </a:rPr>
              <a:t>www.chegg.com</a:t>
            </a:r>
            <a:r>
              <a:rPr lang="en-US" u="sng" dirty="0">
                <a:solidFill>
                  <a:srgbClr val="0000FF"/>
                </a:solidFill>
              </a:rPr>
              <a:t>/scholarhsips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u="sng" dirty="0">
                <a:hlinkClick r:id="rId3"/>
              </a:rPr>
              <a:t>www.fastweb.com</a:t>
            </a:r>
            <a:endParaRPr lang="en-US" dirty="0"/>
          </a:p>
          <a:p>
            <a:r>
              <a:rPr lang="en-US" u="sng" dirty="0">
                <a:hlinkClick r:id="rId4"/>
              </a:rPr>
              <a:t>https://bigfuture.coll</a:t>
            </a:r>
            <a:r>
              <a:rPr lang="en-US" u="sng" dirty="0">
                <a:solidFill>
                  <a:srgbClr val="0000FF"/>
                </a:solidFill>
                <a:hlinkClick r:id="rId4"/>
              </a:rPr>
              <a:t>egeboard.or</a:t>
            </a:r>
            <a:r>
              <a:rPr lang="en-US" u="sng" dirty="0">
                <a:hlinkClick r:id="rId4"/>
              </a:rPr>
              <a:t>g</a:t>
            </a:r>
            <a:endParaRPr lang="en-US" dirty="0"/>
          </a:p>
          <a:p>
            <a:r>
              <a:rPr lang="en-US" u="sng" dirty="0">
                <a:hlinkClick r:id="rId5"/>
              </a:rPr>
              <a:t>http://www.scholarshippoints.com/</a:t>
            </a:r>
            <a:endParaRPr lang="en-US" dirty="0"/>
          </a:p>
          <a:p>
            <a:r>
              <a:rPr lang="en-US" u="sng" dirty="0">
                <a:hlinkClick r:id="rId6"/>
              </a:rPr>
              <a:t>www.Cappex.com</a:t>
            </a:r>
            <a:endParaRPr lang="en-US" dirty="0"/>
          </a:p>
          <a:p>
            <a:r>
              <a:rPr lang="en-US" u="sng" dirty="0">
                <a:hlinkClick r:id="rId7"/>
              </a:rPr>
              <a:t>https://www.scholarships.com/</a:t>
            </a:r>
            <a:endParaRPr lang="en-US" dirty="0"/>
          </a:p>
          <a:p>
            <a:r>
              <a:rPr lang="en-US" u="sng" dirty="0">
                <a:hlinkClick r:id="rId8"/>
              </a:rPr>
              <a:t>www.fedmoney.org</a:t>
            </a:r>
            <a:endParaRPr lang="en-US" dirty="0"/>
          </a:p>
          <a:p>
            <a:r>
              <a:rPr lang="en-US" u="sng" dirty="0">
                <a:hlinkClick r:id="rId9"/>
              </a:rPr>
              <a:t>www.fafsa.ed.gov</a:t>
            </a:r>
            <a:endParaRPr lang="en-US" dirty="0"/>
          </a:p>
          <a:p>
            <a:r>
              <a:rPr lang="en-US" u="sng" dirty="0">
                <a:hlinkClick r:id="rId10"/>
              </a:rPr>
              <a:t>www.NextStudent.com</a:t>
            </a:r>
            <a:endParaRPr lang="en-US" dirty="0"/>
          </a:p>
          <a:p>
            <a:r>
              <a:rPr lang="en-US" u="sng" dirty="0">
                <a:hlinkClick r:id="rId11"/>
              </a:rPr>
              <a:t>www.StudentScholarships.org</a:t>
            </a:r>
            <a:endParaRPr lang="en-US" dirty="0"/>
          </a:p>
          <a:p>
            <a:r>
              <a:rPr lang="en-US" u="sng" dirty="0">
                <a:hlinkClick r:id="rId12"/>
              </a:rPr>
              <a:t>www.ScholarshipExperts.com</a:t>
            </a:r>
            <a:endParaRPr lang="en-US" dirty="0"/>
          </a:p>
          <a:p>
            <a:r>
              <a:rPr lang="en-US" u="sng" dirty="0">
                <a:hlinkClick r:id="rId13"/>
              </a:rPr>
              <a:t>www.SuperCollege.com</a:t>
            </a:r>
            <a:endParaRPr lang="en-US" dirty="0"/>
          </a:p>
          <a:p>
            <a:r>
              <a:rPr lang="en-US" b="1" dirty="0"/>
              <a:t> </a:t>
            </a:r>
            <a:r>
              <a:rPr lang="en-US" u="sng" dirty="0">
                <a:hlinkClick r:id="rId14"/>
              </a:rPr>
              <a:t>www.petersons.com</a:t>
            </a:r>
            <a:endParaRPr lang="en-US" dirty="0"/>
          </a:p>
          <a:p>
            <a:r>
              <a:rPr lang="en-US" u="sng" dirty="0">
                <a:hlinkClick r:id="rId15"/>
              </a:rPr>
              <a:t>www.questbridge.org</a:t>
            </a:r>
            <a:endParaRPr lang="en-US" dirty="0"/>
          </a:p>
          <a:p>
            <a:r>
              <a:rPr lang="en-US" u="sng" dirty="0">
                <a:hlinkClick r:id="rId16"/>
              </a:rPr>
              <a:t>www.texascollegeandcareer.org</a:t>
            </a:r>
            <a:endParaRPr lang="en-US" u="sng" dirty="0"/>
          </a:p>
          <a:p>
            <a:r>
              <a:rPr lang="en-US" u="sng" dirty="0">
                <a:hlinkClick r:id="rId17"/>
              </a:rPr>
              <a:t>www.jlvcollegecounseling.com</a:t>
            </a:r>
            <a:r>
              <a:rPr lang="en-US" u="sng" dirty="0"/>
              <a:t> </a:t>
            </a:r>
          </a:p>
          <a:p>
            <a:r>
              <a:rPr lang="en-US" u="sng" dirty="0">
                <a:hlinkClick r:id="rId18"/>
              </a:rPr>
              <a:t>www.raise.me</a:t>
            </a:r>
            <a:r>
              <a:rPr lang="en-US" u="sng" dirty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Web Site Resources</a:t>
            </a:r>
          </a:p>
        </p:txBody>
      </p:sp>
      <p:pic>
        <p:nvPicPr>
          <p:cNvPr id="9218" name="Picture 2" descr="https://www.scholarships.com/img/Educators-How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10858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438400"/>
            <a:ext cx="6629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hlinkClick r:id="rId2"/>
              </a:rPr>
              <a:t>Raise.me</a:t>
            </a:r>
            <a:r>
              <a:rPr lang="en-US" sz="3200" dirty="0"/>
              <a:t> scholarships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hlinkClick r:id="rId3"/>
              </a:rPr>
              <a:t>Ultimate Scholarship Book 2024 </a:t>
            </a:r>
            <a:r>
              <a:rPr lang="en-US" sz="3200" dirty="0"/>
              <a:t>– </a:t>
            </a:r>
          </a:p>
          <a:p>
            <a:r>
              <a:rPr lang="en-US" sz="3200" dirty="0"/>
              <a:t>	Purchase for digital access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hlinkClick r:id="rId4"/>
              </a:rPr>
              <a:t>JLV College Counseling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College for All Texans - TAFSA</a:t>
            </a:r>
          </a:p>
          <a:p>
            <a:endParaRPr lang="en-US" dirty="0"/>
          </a:p>
        </p:txBody>
      </p:sp>
      <p:pic>
        <p:nvPicPr>
          <p:cNvPr id="4" name="Picture 2" descr="https://www.scholarships.com/img/Educators-How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666" y="533400"/>
            <a:ext cx="176953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0" y="990600"/>
            <a:ext cx="7543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043823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1085850"/>
            <a:ext cx="7797662" cy="863974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rgbClr val="C00000"/>
                </a:solidFill>
                <a:latin typeface="Avenir Black"/>
              </a:rPr>
              <a:t>FOLLOW  ---  Next Level Center</a:t>
            </a:r>
          </a:p>
        </p:txBody>
      </p:sp>
      <p:pic>
        <p:nvPicPr>
          <p:cNvPr id="4" name="Picture 3" descr="faceboo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2114550"/>
            <a:ext cx="3362728" cy="1438275"/>
          </a:xfrm>
          <a:prstGeom prst="rect">
            <a:avLst/>
          </a:prstGeom>
        </p:spPr>
      </p:pic>
      <p:pic>
        <p:nvPicPr>
          <p:cNvPr id="5" name="Picture 4" descr="twit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50" y="2047875"/>
            <a:ext cx="2926933" cy="155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10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87" y="1417638"/>
            <a:ext cx="8229600" cy="4373563"/>
          </a:xfrm>
        </p:spPr>
        <p:txBody>
          <a:bodyPr/>
          <a:lstStyle/>
          <a:p>
            <a:r>
              <a:rPr lang="en-US" dirty="0"/>
              <a:t>FAFSA/TAFSA</a:t>
            </a:r>
          </a:p>
          <a:p>
            <a:r>
              <a:rPr lang="en-US" dirty="0"/>
              <a:t>Federal Loans and Grants</a:t>
            </a:r>
          </a:p>
          <a:p>
            <a:r>
              <a:rPr lang="en-US" dirty="0"/>
              <a:t>College Savings Accounts</a:t>
            </a:r>
          </a:p>
          <a:p>
            <a:r>
              <a:rPr lang="en-US" b="1" dirty="0"/>
              <a:t>Scholarships</a:t>
            </a:r>
          </a:p>
          <a:p>
            <a:r>
              <a:rPr lang="en-US" dirty="0"/>
              <a:t>Private Lending Agencies: Student Loans</a:t>
            </a:r>
          </a:p>
          <a:p>
            <a:r>
              <a:rPr lang="en-US" dirty="0"/>
              <a:t>Work Study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300" spc="-200" dirty="0"/>
              <a:t>College Funding: Exploring The Options</a:t>
            </a:r>
          </a:p>
        </p:txBody>
      </p:sp>
      <p:pic>
        <p:nvPicPr>
          <p:cNvPr id="4" name="Picture 3" descr="books-hat-pap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648200"/>
            <a:ext cx="4205512" cy="1795700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WHAT</a:t>
            </a:r>
            <a:r>
              <a:rPr lang="en-US" dirty="0"/>
              <a:t> types of scholarships are out there?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WHERE</a:t>
            </a:r>
            <a:r>
              <a:rPr lang="en-US" dirty="0"/>
              <a:t> can scholarships be found?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WHEN</a:t>
            </a:r>
            <a:r>
              <a:rPr lang="en-US" dirty="0"/>
              <a:t> should students apply for scholarships?</a:t>
            </a:r>
          </a:p>
          <a:p>
            <a:pPr>
              <a:lnSpc>
                <a:spcPct val="150000"/>
              </a:lnSpc>
            </a:pPr>
            <a:r>
              <a:rPr lang="en-US" b="1" dirty="0"/>
              <a:t>HOW</a:t>
            </a:r>
            <a:r>
              <a:rPr lang="en-US" dirty="0"/>
              <a:t> do we navigate the process?</a:t>
            </a:r>
          </a:p>
        </p:txBody>
      </p:sp>
      <p:pic>
        <p:nvPicPr>
          <p:cNvPr id="7" name="Picture 2" descr="https://www.scholarships.com/img/Educators-Wh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91000"/>
            <a:ext cx="1676400" cy="151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752600"/>
            <a:ext cx="7467600" cy="4373563"/>
          </a:xfrm>
        </p:spPr>
        <p:txBody>
          <a:bodyPr/>
          <a:lstStyle/>
          <a:p>
            <a:r>
              <a:rPr lang="en-US" dirty="0"/>
              <a:t>Merit-based vs. Need-based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7391400" cy="215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Merit-based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Need-based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2152">
                <a:tc>
                  <a:txBody>
                    <a:bodyPr/>
                    <a:lstStyle/>
                    <a:p>
                      <a:pPr marL="287338" lvl="0" indent="-169863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/>
                        <a:t>Academic or merit-based scholarships are awarded to</a:t>
                      </a:r>
                      <a:r>
                        <a:rPr lang="en-US" baseline="0" dirty="0"/>
                        <a:t> recognize outstanding </a:t>
                      </a:r>
                      <a:r>
                        <a:rPr lang="en-US" dirty="0"/>
                        <a:t>academic performance, talents and</a:t>
                      </a:r>
                      <a:r>
                        <a:rPr lang="en-US" baseline="0" dirty="0"/>
                        <a:t> leadership abilities.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1313" lvl="0" indent="-231775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/>
                        <a:t>Need-based</a:t>
                      </a:r>
                      <a:r>
                        <a:rPr lang="en-US" baseline="0" dirty="0"/>
                        <a:t> scholarships are awarded to those who demonstrate financial need.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books-hat-pap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09600" y="5181600"/>
            <a:ext cx="2804888" cy="1197652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Academics vs. Athletics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73914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4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Academics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Athletics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2152">
                <a:tc>
                  <a:txBody>
                    <a:bodyPr/>
                    <a:lstStyle/>
                    <a:p>
                      <a:pPr marL="287338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Scholarships awarded based on a</a:t>
                      </a:r>
                      <a:r>
                        <a:rPr lang="en-US" sz="1600" baseline="0" dirty="0"/>
                        <a:t> student’s intended are of study</a:t>
                      </a:r>
                    </a:p>
                    <a:p>
                      <a:pPr marL="287338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/>
                        <a:t>Most common areas of study: education, health, science, technology</a:t>
                      </a:r>
                    </a:p>
                    <a:p>
                      <a:pPr marL="287338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Professional organizations or companies affiliated with majors offer</a:t>
                      </a:r>
                      <a:r>
                        <a:rPr lang="en-US" sz="1600" baseline="0" dirty="0"/>
                        <a:t> scholarships to entice students into their field.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1313" lvl="0" indent="-231775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spc="-20" baseline="0" dirty="0"/>
                        <a:t>Traditional athletic scholarships are very competitive</a:t>
                      </a:r>
                    </a:p>
                    <a:p>
                      <a:pPr marL="341313" lvl="0" indent="-231775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600" spc="-20" dirty="0"/>
                        <a:t>Scholarships offered by colleges will be run by the</a:t>
                      </a:r>
                      <a:r>
                        <a:rPr lang="en-US" sz="1600" spc="-20" baseline="0" dirty="0"/>
                        <a:t> </a:t>
                      </a:r>
                      <a:r>
                        <a:rPr lang="en-US" sz="1600" spc="-20" dirty="0"/>
                        <a:t>NCAA, NAIA or NJCAA</a:t>
                      </a:r>
                    </a:p>
                    <a:p>
                      <a:pPr marL="341313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spc="-20" dirty="0"/>
                        <a:t>Scholarships also available for athletes who play not to make a career of a sport, but because they enjoy the game.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books-hat-pap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72200" y="5334000"/>
            <a:ext cx="2804888" cy="1197652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types of scholarship opportunities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Scholarships by grade level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Scholarships by State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Scholarships by Type</a:t>
            </a:r>
          </a:p>
        </p:txBody>
      </p:sp>
      <p:pic>
        <p:nvPicPr>
          <p:cNvPr id="3074" name="Picture 2" descr="https://encrypted-tbn3.gstatic.com/images?q=tbn:ANd9GcQe6-Pwoo2XzsWDNWwwFy_597shO_asA4SoPrs_WMsgorspYjQE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Scholarships by Grade Level</a:t>
            </a:r>
          </a:p>
          <a:p>
            <a:pPr lvl="1"/>
            <a:r>
              <a:rPr lang="en-US" dirty="0"/>
              <a:t>Majority of scholarships will target college-bound high school students</a:t>
            </a:r>
          </a:p>
          <a:p>
            <a:pPr lvl="1"/>
            <a:r>
              <a:rPr lang="en-US" dirty="0"/>
              <a:t>Scholarships are available at every grade level (high school, undergraduate &amp; graduate levels)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s://encrypted-tbn0.gstatic.com/images?q=tbn:ANd9GcSGlU-RFxJ-YlegionS6E8yNCUmCZhyquTZ-VT6op58V9vQDaG90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94" y="4286950"/>
            <a:ext cx="1504950" cy="196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oacrs.com/uploads/About/Pictures_Graphics/Scholarship%20Graphic%20for%20Inside%20P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52013"/>
            <a:ext cx="1695894" cy="183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Scholarships by State</a:t>
            </a:r>
          </a:p>
          <a:p>
            <a:pPr lvl="1"/>
            <a:r>
              <a:rPr lang="en-US" dirty="0"/>
              <a:t>Some of the most common and easy to find scholarships are state scholarships</a:t>
            </a:r>
          </a:p>
          <a:p>
            <a:pPr lvl="1"/>
            <a:r>
              <a:rPr lang="en-US" dirty="0"/>
              <a:t>State scholarships are need-based &amp; merit-based</a:t>
            </a:r>
          </a:p>
          <a:p>
            <a:pPr lvl="1"/>
            <a:r>
              <a:rPr lang="en-US" dirty="0"/>
              <a:t>State scholarships pay particular attention to applicants pursuing certain high need fields</a:t>
            </a:r>
          </a:p>
          <a:p>
            <a:pPr lvl="1"/>
            <a:endParaRPr lang="en-US" dirty="0"/>
          </a:p>
        </p:txBody>
      </p:sp>
      <p:pic>
        <p:nvPicPr>
          <p:cNvPr id="4" name="Picture 3" descr="books-hat-pap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893319"/>
            <a:ext cx="4205512" cy="1795700"/>
          </a:xfrm>
          <a:prstGeom prst="rect">
            <a:avLst/>
          </a:prstGeom>
          <a:effectLst>
            <a:outerShdw sx="1000" sy="1000" algn="ctr" rotWithShape="0">
              <a:schemeClr val="bg1"/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200" dirty="0"/>
              <a:t>College Funding: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Scholarships by Type</a:t>
            </a:r>
          </a:p>
          <a:p>
            <a:pPr lvl="1"/>
            <a:r>
              <a:rPr lang="en-US" dirty="0"/>
              <a:t>Different types include scholarships based on:</a:t>
            </a:r>
          </a:p>
          <a:p>
            <a:pPr lvl="2">
              <a:spcBef>
                <a:spcPts val="0"/>
              </a:spcBef>
            </a:pPr>
            <a:r>
              <a:rPr lang="en-US" dirty="0"/>
              <a:t>Ethnic background </a:t>
            </a:r>
          </a:p>
          <a:p>
            <a:pPr lvl="2">
              <a:spcBef>
                <a:spcPts val="0"/>
              </a:spcBef>
            </a:pPr>
            <a:r>
              <a:rPr lang="en-US" dirty="0"/>
              <a:t>Medical disabilities (Cancer, Epilepsy, etc.)</a:t>
            </a:r>
          </a:p>
          <a:p>
            <a:pPr lvl="2">
              <a:spcBef>
                <a:spcPts val="0"/>
              </a:spcBef>
            </a:pPr>
            <a:r>
              <a:rPr lang="en-US" dirty="0"/>
              <a:t>Community service</a:t>
            </a:r>
          </a:p>
          <a:p>
            <a:pPr lvl="2">
              <a:spcBef>
                <a:spcPts val="0"/>
              </a:spcBef>
            </a:pPr>
            <a:r>
              <a:rPr lang="en-US" dirty="0"/>
              <a:t>Religious convictions</a:t>
            </a:r>
          </a:p>
          <a:p>
            <a:pPr lvl="2">
              <a:spcBef>
                <a:spcPts val="0"/>
              </a:spcBef>
            </a:pPr>
            <a:r>
              <a:rPr lang="en-US" dirty="0"/>
              <a:t>Artistic abilities (art, film, dance, music)</a:t>
            </a:r>
          </a:p>
          <a:p>
            <a:pPr lvl="2">
              <a:spcBef>
                <a:spcPts val="0"/>
              </a:spcBef>
            </a:pPr>
            <a:r>
              <a:rPr lang="en-US" dirty="0"/>
              <a:t>Environmental causes</a:t>
            </a:r>
          </a:p>
          <a:p>
            <a:pPr lvl="2">
              <a:spcBef>
                <a:spcPts val="0"/>
              </a:spcBef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 2" descr="https://www.scholarships.com/img/Educators-Wh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91000"/>
            <a:ext cx="1676400" cy="151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0"/>
              </a:schemeClr>
            </a:gs>
            <a:gs pos="39999">
              <a:srgbClr val="85C2FF">
                <a:alpha val="0"/>
              </a:srgbClr>
            </a:gs>
            <a:gs pos="70000">
              <a:schemeClr val="tx2">
                <a:lumMod val="20000"/>
                <a:lumOff val="80000"/>
                <a:alpha val="56000"/>
              </a:schemeClr>
            </a:gs>
            <a:gs pos="100000">
              <a:schemeClr val="bg1">
                <a:lumMod val="85000"/>
                <a:alpha val="58000"/>
              </a:schemeClr>
            </a:gs>
          </a:gsLst>
          <a:lin ang="27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704</Words>
  <Application>Microsoft Office PowerPoint</Application>
  <PresentationFormat>On-screen Show (4:3)</PresentationFormat>
  <Paragraphs>130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Avenir Black</vt:lpstr>
      <vt:lpstr>Calibri</vt:lpstr>
      <vt:lpstr>Segoe UI</vt:lpstr>
      <vt:lpstr>Office Theme</vt:lpstr>
      <vt:lpstr>Scholarships</vt:lpstr>
      <vt:lpstr>College Funding: Exploring The Options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College Funding: Scholarships</vt:lpstr>
      <vt:lpstr>Local Scholarships</vt:lpstr>
      <vt:lpstr>Web Site Resources</vt:lpstr>
      <vt:lpstr>PowerPoint Presentation</vt:lpstr>
      <vt:lpstr>FOLLOW  ---  Next Level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the Gap: Scholarships</dc:title>
  <dc:creator>Scholarships.com</dc:creator>
  <cp:lastModifiedBy>Leos, Amy</cp:lastModifiedBy>
  <cp:revision>66</cp:revision>
  <dcterms:created xsi:type="dcterms:W3CDTF">2011-03-14T16:32:00Z</dcterms:created>
  <dcterms:modified xsi:type="dcterms:W3CDTF">2023-09-14T16:53:57Z</dcterms:modified>
</cp:coreProperties>
</file>