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14"/>
  </p:notesMasterIdLst>
  <p:sldIdLst>
    <p:sldId id="258" r:id="rId2"/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D3DEE8"/>
    <a:srgbClr val="004376"/>
    <a:srgbClr val="7594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75" autoAdjust="0"/>
  </p:normalViewPr>
  <p:slideViewPr>
    <p:cSldViewPr snapToObjects="1"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3A2390-FE3A-4FCC-A744-1C47B558B3DD}" type="doc">
      <dgm:prSet loTypeId="urn:microsoft.com/office/officeart/2005/8/layout/cycle7" loCatId="cycle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F41E3489-F4B1-4C4C-9D4D-9FDC0AF24627}">
      <dgm:prSet phldrT="[Text]"/>
      <dgm:spPr>
        <a:solidFill>
          <a:srgbClr val="002060"/>
        </a:solidFill>
      </dgm:spPr>
      <dgm:t>
        <a:bodyPr/>
        <a:lstStyle/>
        <a:p>
          <a:r>
            <a:rPr lang="en-US" b="1" dirty="0" smtClean="0">
              <a:latin typeface="Cambria" panose="02040503050406030204" pitchFamily="18" charset="0"/>
            </a:rPr>
            <a:t>College Course</a:t>
          </a:r>
          <a:endParaRPr lang="en-US" b="1" dirty="0">
            <a:latin typeface="Cambria" panose="02040503050406030204" pitchFamily="18" charset="0"/>
          </a:endParaRPr>
        </a:p>
      </dgm:t>
    </dgm:pt>
    <dgm:pt modelId="{B369B227-F2A0-47FF-8D3B-10EA7923828F}" type="parTrans" cxnId="{8C1B32A4-0A00-46A2-8D20-337339AE6A88}">
      <dgm:prSet/>
      <dgm:spPr/>
      <dgm:t>
        <a:bodyPr/>
        <a:lstStyle/>
        <a:p>
          <a:endParaRPr lang="en-US"/>
        </a:p>
      </dgm:t>
    </dgm:pt>
    <dgm:pt modelId="{DCE064F9-7E6B-4E61-B3B2-157243CE8990}" type="sibTrans" cxnId="{8C1B32A4-0A00-46A2-8D20-337339AE6A88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3A454F88-AA63-400E-B4C0-C5FFAC92F5EC}">
      <dgm:prSet phldrT="[Text]"/>
      <dgm:spPr>
        <a:solidFill>
          <a:srgbClr val="002060"/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b="1" dirty="0" smtClean="0">
              <a:latin typeface="Cambria" panose="02040503050406030204" pitchFamily="18" charset="0"/>
            </a:rPr>
            <a:t>College credit</a:t>
          </a:r>
          <a:endParaRPr lang="en-US" b="1" dirty="0">
            <a:latin typeface="Cambria" panose="02040503050406030204" pitchFamily="18" charset="0"/>
          </a:endParaRPr>
        </a:p>
      </dgm:t>
    </dgm:pt>
    <dgm:pt modelId="{54E96A10-B107-4A00-BC6A-4187C6C247F8}" type="parTrans" cxnId="{D0939EA6-71CA-4F17-9733-C014BEDE9E8B}">
      <dgm:prSet/>
      <dgm:spPr/>
      <dgm:t>
        <a:bodyPr/>
        <a:lstStyle/>
        <a:p>
          <a:endParaRPr lang="en-US"/>
        </a:p>
      </dgm:t>
    </dgm:pt>
    <dgm:pt modelId="{77C55615-9CBE-469C-A532-4EB7D63CA968}" type="sibTrans" cxnId="{D0939EA6-71CA-4F17-9733-C014BEDE9E8B}">
      <dgm:prSet/>
      <dgm:spPr/>
      <dgm:t>
        <a:bodyPr/>
        <a:lstStyle/>
        <a:p>
          <a:endParaRPr lang="en-US"/>
        </a:p>
      </dgm:t>
    </dgm:pt>
    <dgm:pt modelId="{C423CEB2-4FB6-431D-AA2A-69F2EA486355}">
      <dgm:prSet phldrT="[Text]"/>
      <dgm:spPr>
        <a:solidFill>
          <a:srgbClr val="002060"/>
        </a:solidFill>
      </dgm:spPr>
      <dgm:t>
        <a:bodyPr/>
        <a:lstStyle/>
        <a:p>
          <a:r>
            <a:rPr lang="en-US" b="1" dirty="0" smtClean="0">
              <a:latin typeface="Cambria" panose="02040503050406030204" pitchFamily="18" charset="0"/>
            </a:rPr>
            <a:t>High School Credit</a:t>
          </a:r>
          <a:endParaRPr lang="en-US" b="1" dirty="0">
            <a:latin typeface="Cambria" panose="02040503050406030204" pitchFamily="18" charset="0"/>
          </a:endParaRPr>
        </a:p>
      </dgm:t>
    </dgm:pt>
    <dgm:pt modelId="{983D9DA0-5337-497A-895A-1AC6950BB0D3}" type="parTrans" cxnId="{C0256764-2CEB-4FA8-A635-2AA1A2B61962}">
      <dgm:prSet/>
      <dgm:spPr/>
      <dgm:t>
        <a:bodyPr/>
        <a:lstStyle/>
        <a:p>
          <a:endParaRPr lang="en-US"/>
        </a:p>
      </dgm:t>
    </dgm:pt>
    <dgm:pt modelId="{B7238A83-2BE3-4B3C-BDB2-78FF58FEF308}" type="sibTrans" cxnId="{C0256764-2CEB-4FA8-A635-2AA1A2B61962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F14D3544-3295-438D-8BC2-8AABEFDFCF30}" type="pres">
      <dgm:prSet presAssocID="{783A2390-FE3A-4FCC-A744-1C47B558B3D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DE6AD9-0DA0-4AC0-8596-304AEF40630B}" type="pres">
      <dgm:prSet presAssocID="{F41E3489-F4B1-4C4C-9D4D-9FDC0AF24627}" presName="node" presStyleLbl="node1" presStyleIdx="0" presStyleCnt="3" custRadScaleRad="100065" custRadScaleInc="-1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DBF6A7-1758-4669-9D56-52F39B224804}" type="pres">
      <dgm:prSet presAssocID="{DCE064F9-7E6B-4E61-B3B2-157243CE8990}" presName="sibTrans" presStyleLbl="sibTrans2D1" presStyleIdx="0" presStyleCnt="3"/>
      <dgm:spPr/>
      <dgm:t>
        <a:bodyPr/>
        <a:lstStyle/>
        <a:p>
          <a:endParaRPr lang="en-US"/>
        </a:p>
      </dgm:t>
    </dgm:pt>
    <dgm:pt modelId="{43080EBD-0D76-40D1-AEE9-CC03371E03F8}" type="pres">
      <dgm:prSet presAssocID="{DCE064F9-7E6B-4E61-B3B2-157243CE899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C65C3A1-045B-4042-BA4C-9454D7AE6A46}" type="pres">
      <dgm:prSet presAssocID="{3A454F88-AA63-400E-B4C0-C5FFAC92F5E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10E13-0CB7-43F5-94D0-FC66751D1BE1}" type="pres">
      <dgm:prSet presAssocID="{77C55615-9CBE-469C-A532-4EB7D63CA968}" presName="sibTrans" presStyleLbl="sibTrans2D1" presStyleIdx="1" presStyleCnt="3" custFlipVert="0" custFlipHor="1" custScaleX="9267" custScaleY="16552"/>
      <dgm:spPr/>
      <dgm:t>
        <a:bodyPr/>
        <a:lstStyle/>
        <a:p>
          <a:endParaRPr lang="en-US"/>
        </a:p>
      </dgm:t>
    </dgm:pt>
    <dgm:pt modelId="{CBBF1965-C6E3-4993-8701-72E7C05AC4B8}" type="pres">
      <dgm:prSet presAssocID="{77C55615-9CBE-469C-A532-4EB7D63CA96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D2FED22-6642-449D-82F6-F0050ACA591B}" type="pres">
      <dgm:prSet presAssocID="{C423CEB2-4FB6-431D-AA2A-69F2EA48635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9AE66-A912-4558-96C2-358322ACE07D}" type="pres">
      <dgm:prSet presAssocID="{B7238A83-2BE3-4B3C-BDB2-78FF58FEF308}" presName="sibTrans" presStyleLbl="sibTrans2D1" presStyleIdx="2" presStyleCnt="3"/>
      <dgm:spPr/>
      <dgm:t>
        <a:bodyPr/>
        <a:lstStyle/>
        <a:p>
          <a:endParaRPr lang="en-US"/>
        </a:p>
      </dgm:t>
    </dgm:pt>
    <dgm:pt modelId="{C5AA9CA0-826F-4762-B556-E14D5730362A}" type="pres">
      <dgm:prSet presAssocID="{B7238A83-2BE3-4B3C-BDB2-78FF58FEF308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1E9B558-AD36-40A4-B389-52A8548FBC88}" type="presOf" srcId="{DCE064F9-7E6B-4E61-B3B2-157243CE8990}" destId="{9CDBF6A7-1758-4669-9D56-52F39B224804}" srcOrd="0" destOrd="0" presId="urn:microsoft.com/office/officeart/2005/8/layout/cycle7"/>
    <dgm:cxn modelId="{8444DCF1-807A-4110-A91B-EBB253C17C99}" type="presOf" srcId="{783A2390-FE3A-4FCC-A744-1C47B558B3DD}" destId="{F14D3544-3295-438D-8BC2-8AABEFDFCF30}" srcOrd="0" destOrd="0" presId="urn:microsoft.com/office/officeart/2005/8/layout/cycle7"/>
    <dgm:cxn modelId="{D6A1F899-47BF-4A07-8A4E-48D387DCC565}" type="presOf" srcId="{B7238A83-2BE3-4B3C-BDB2-78FF58FEF308}" destId="{C5AA9CA0-826F-4762-B556-E14D5730362A}" srcOrd="1" destOrd="0" presId="urn:microsoft.com/office/officeart/2005/8/layout/cycle7"/>
    <dgm:cxn modelId="{C0256764-2CEB-4FA8-A635-2AA1A2B61962}" srcId="{783A2390-FE3A-4FCC-A744-1C47B558B3DD}" destId="{C423CEB2-4FB6-431D-AA2A-69F2EA486355}" srcOrd="2" destOrd="0" parTransId="{983D9DA0-5337-497A-895A-1AC6950BB0D3}" sibTransId="{B7238A83-2BE3-4B3C-BDB2-78FF58FEF308}"/>
    <dgm:cxn modelId="{75F5FBD4-A34B-4E30-B1F8-A49FEC7C11E1}" type="presOf" srcId="{C423CEB2-4FB6-431D-AA2A-69F2EA486355}" destId="{6D2FED22-6642-449D-82F6-F0050ACA591B}" srcOrd="0" destOrd="0" presId="urn:microsoft.com/office/officeart/2005/8/layout/cycle7"/>
    <dgm:cxn modelId="{C2731953-331E-405C-A3D9-B7165804F023}" type="presOf" srcId="{DCE064F9-7E6B-4E61-B3B2-157243CE8990}" destId="{43080EBD-0D76-40D1-AEE9-CC03371E03F8}" srcOrd="1" destOrd="0" presId="urn:microsoft.com/office/officeart/2005/8/layout/cycle7"/>
    <dgm:cxn modelId="{AF5DD6E1-3FA8-4A1B-80BC-EBABA80BF4DA}" type="presOf" srcId="{3A454F88-AA63-400E-B4C0-C5FFAC92F5EC}" destId="{EC65C3A1-045B-4042-BA4C-9454D7AE6A46}" srcOrd="0" destOrd="0" presId="urn:microsoft.com/office/officeart/2005/8/layout/cycle7"/>
    <dgm:cxn modelId="{3C3814E5-D9B9-43AD-9FA7-143B423030C6}" type="presOf" srcId="{F41E3489-F4B1-4C4C-9D4D-9FDC0AF24627}" destId="{21DE6AD9-0DA0-4AC0-8596-304AEF40630B}" srcOrd="0" destOrd="0" presId="urn:microsoft.com/office/officeart/2005/8/layout/cycle7"/>
    <dgm:cxn modelId="{D0939EA6-71CA-4F17-9733-C014BEDE9E8B}" srcId="{783A2390-FE3A-4FCC-A744-1C47B558B3DD}" destId="{3A454F88-AA63-400E-B4C0-C5FFAC92F5EC}" srcOrd="1" destOrd="0" parTransId="{54E96A10-B107-4A00-BC6A-4187C6C247F8}" sibTransId="{77C55615-9CBE-469C-A532-4EB7D63CA968}"/>
    <dgm:cxn modelId="{594DDB3B-A629-49F2-B376-877D3F0204E9}" type="presOf" srcId="{77C55615-9CBE-469C-A532-4EB7D63CA968}" destId="{83B10E13-0CB7-43F5-94D0-FC66751D1BE1}" srcOrd="0" destOrd="0" presId="urn:microsoft.com/office/officeart/2005/8/layout/cycle7"/>
    <dgm:cxn modelId="{0E8C9691-498C-4BE7-83DF-3C79B1D21B86}" type="presOf" srcId="{B7238A83-2BE3-4B3C-BDB2-78FF58FEF308}" destId="{8199AE66-A912-4558-96C2-358322ACE07D}" srcOrd="0" destOrd="0" presId="urn:microsoft.com/office/officeart/2005/8/layout/cycle7"/>
    <dgm:cxn modelId="{8C1B32A4-0A00-46A2-8D20-337339AE6A88}" srcId="{783A2390-FE3A-4FCC-A744-1C47B558B3DD}" destId="{F41E3489-F4B1-4C4C-9D4D-9FDC0AF24627}" srcOrd="0" destOrd="0" parTransId="{B369B227-F2A0-47FF-8D3B-10EA7923828F}" sibTransId="{DCE064F9-7E6B-4E61-B3B2-157243CE8990}"/>
    <dgm:cxn modelId="{AF260A95-8386-45F7-9734-A4EEE6CC9FFD}" type="presOf" srcId="{77C55615-9CBE-469C-A532-4EB7D63CA968}" destId="{CBBF1965-C6E3-4993-8701-72E7C05AC4B8}" srcOrd="1" destOrd="0" presId="urn:microsoft.com/office/officeart/2005/8/layout/cycle7"/>
    <dgm:cxn modelId="{B379822A-3E2F-4EBB-93F5-1E048160EFBA}" type="presParOf" srcId="{F14D3544-3295-438D-8BC2-8AABEFDFCF30}" destId="{21DE6AD9-0DA0-4AC0-8596-304AEF40630B}" srcOrd="0" destOrd="0" presId="urn:microsoft.com/office/officeart/2005/8/layout/cycle7"/>
    <dgm:cxn modelId="{09E11A89-8707-4E79-8949-A5D744771601}" type="presParOf" srcId="{F14D3544-3295-438D-8BC2-8AABEFDFCF30}" destId="{9CDBF6A7-1758-4669-9D56-52F39B224804}" srcOrd="1" destOrd="0" presId="urn:microsoft.com/office/officeart/2005/8/layout/cycle7"/>
    <dgm:cxn modelId="{4BF9184D-FCD2-4ED1-BA89-851221C87B09}" type="presParOf" srcId="{9CDBF6A7-1758-4669-9D56-52F39B224804}" destId="{43080EBD-0D76-40D1-AEE9-CC03371E03F8}" srcOrd="0" destOrd="0" presId="urn:microsoft.com/office/officeart/2005/8/layout/cycle7"/>
    <dgm:cxn modelId="{883A4759-96BB-429D-9A4F-D86111B0822E}" type="presParOf" srcId="{F14D3544-3295-438D-8BC2-8AABEFDFCF30}" destId="{EC65C3A1-045B-4042-BA4C-9454D7AE6A46}" srcOrd="2" destOrd="0" presId="urn:microsoft.com/office/officeart/2005/8/layout/cycle7"/>
    <dgm:cxn modelId="{9BB3314F-8202-4208-9DCB-565175A0DF0C}" type="presParOf" srcId="{F14D3544-3295-438D-8BC2-8AABEFDFCF30}" destId="{83B10E13-0CB7-43F5-94D0-FC66751D1BE1}" srcOrd="3" destOrd="0" presId="urn:microsoft.com/office/officeart/2005/8/layout/cycle7"/>
    <dgm:cxn modelId="{3F35EDA4-06E1-4CA1-8CB1-6EF77BB005BC}" type="presParOf" srcId="{83B10E13-0CB7-43F5-94D0-FC66751D1BE1}" destId="{CBBF1965-C6E3-4993-8701-72E7C05AC4B8}" srcOrd="0" destOrd="0" presId="urn:microsoft.com/office/officeart/2005/8/layout/cycle7"/>
    <dgm:cxn modelId="{BD8556F9-087D-42AA-9326-DF1C4B7B01D0}" type="presParOf" srcId="{F14D3544-3295-438D-8BC2-8AABEFDFCF30}" destId="{6D2FED22-6642-449D-82F6-F0050ACA591B}" srcOrd="4" destOrd="0" presId="urn:microsoft.com/office/officeart/2005/8/layout/cycle7"/>
    <dgm:cxn modelId="{79FC23F7-8157-4007-9DB8-158CB9019695}" type="presParOf" srcId="{F14D3544-3295-438D-8BC2-8AABEFDFCF30}" destId="{8199AE66-A912-4558-96C2-358322ACE07D}" srcOrd="5" destOrd="0" presId="urn:microsoft.com/office/officeart/2005/8/layout/cycle7"/>
    <dgm:cxn modelId="{A6349C71-6D34-4F64-AB71-A0E8DB0961DE}" type="presParOf" srcId="{8199AE66-A912-4558-96C2-358322ACE07D}" destId="{C5AA9CA0-826F-4762-B556-E14D5730362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E6AD9-0DA0-4AC0-8596-304AEF40630B}">
      <dsp:nvSpPr>
        <dsp:cNvPr id="0" name=""/>
        <dsp:cNvSpPr/>
      </dsp:nvSpPr>
      <dsp:spPr>
        <a:xfrm>
          <a:off x="2193674" y="108"/>
          <a:ext cx="1578433" cy="789216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mbria" panose="02040503050406030204" pitchFamily="18" charset="0"/>
            </a:rPr>
            <a:t>College Course</a:t>
          </a:r>
          <a:endParaRPr lang="en-US" sz="2000" b="1" kern="1200" dirty="0">
            <a:latin typeface="Cambria" panose="02040503050406030204" pitchFamily="18" charset="0"/>
          </a:endParaRPr>
        </a:p>
      </dsp:txBody>
      <dsp:txXfrm>
        <a:off x="2216789" y="23223"/>
        <a:ext cx="1532203" cy="742986"/>
      </dsp:txXfrm>
    </dsp:sp>
    <dsp:sp modelId="{9CDBF6A7-1758-4669-9D56-52F39B224804}">
      <dsp:nvSpPr>
        <dsp:cNvPr id="0" name=""/>
        <dsp:cNvSpPr/>
      </dsp:nvSpPr>
      <dsp:spPr>
        <a:xfrm rot="3569798">
          <a:off x="3236829" y="1385519"/>
          <a:ext cx="822266" cy="276225"/>
        </a:xfrm>
        <a:prstGeom prst="left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319697" y="1440764"/>
        <a:ext cx="656531" cy="165735"/>
      </dsp:txXfrm>
    </dsp:sp>
    <dsp:sp modelId="{EC65C3A1-045B-4042-BA4C-9454D7AE6A46}">
      <dsp:nvSpPr>
        <dsp:cNvPr id="0" name=""/>
        <dsp:cNvSpPr/>
      </dsp:nvSpPr>
      <dsp:spPr>
        <a:xfrm>
          <a:off x="3523816" y="2257938"/>
          <a:ext cx="1578433" cy="789216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solidFill>
            <a:schemeClr val="accent6">
              <a:lumMod val="40000"/>
              <a:lumOff val="60000"/>
            </a:schemeClr>
          </a:solidFill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mbria" panose="02040503050406030204" pitchFamily="18" charset="0"/>
            </a:rPr>
            <a:t>College credit</a:t>
          </a:r>
          <a:endParaRPr lang="en-US" sz="2000" b="1" kern="1200" dirty="0">
            <a:latin typeface="Cambria" panose="02040503050406030204" pitchFamily="18" charset="0"/>
          </a:endParaRPr>
        </a:p>
      </dsp:txBody>
      <dsp:txXfrm>
        <a:off x="3546931" y="2281053"/>
        <a:ext cx="1532203" cy="742986"/>
      </dsp:txXfrm>
    </dsp:sp>
    <dsp:sp modelId="{83B10E13-0CB7-43F5-94D0-FC66751D1BE1}">
      <dsp:nvSpPr>
        <dsp:cNvPr id="0" name=""/>
        <dsp:cNvSpPr/>
      </dsp:nvSpPr>
      <dsp:spPr>
        <a:xfrm rot="10800000" flipH="1">
          <a:off x="2971800" y="2629686"/>
          <a:ext cx="76199" cy="4572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233104"/>
                <a:satOff val="-4313"/>
                <a:lumOff val="20976"/>
                <a:alphaOff val="0"/>
                <a:shade val="75000"/>
                <a:satMod val="160000"/>
              </a:schemeClr>
            </a:gs>
            <a:gs pos="60000">
              <a:schemeClr val="accent6">
                <a:shade val="90000"/>
                <a:hueOff val="233104"/>
                <a:satOff val="-4313"/>
                <a:lumOff val="20976"/>
                <a:alphaOff val="0"/>
                <a:satMod val="150000"/>
              </a:schemeClr>
            </a:gs>
            <a:gs pos="100000">
              <a:schemeClr val="accent6">
                <a:shade val="90000"/>
                <a:hueOff val="233104"/>
                <a:satOff val="-4313"/>
                <a:lumOff val="20976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985516" y="2638830"/>
        <a:ext cx="48767" cy="27432"/>
      </dsp:txXfrm>
    </dsp:sp>
    <dsp:sp modelId="{6D2FED22-6642-449D-82F6-F0050ACA591B}">
      <dsp:nvSpPr>
        <dsp:cNvPr id="0" name=""/>
        <dsp:cNvSpPr/>
      </dsp:nvSpPr>
      <dsp:spPr>
        <a:xfrm>
          <a:off x="917549" y="2257938"/>
          <a:ext cx="1578433" cy="789216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mbria" panose="02040503050406030204" pitchFamily="18" charset="0"/>
            </a:rPr>
            <a:t>High School Credit</a:t>
          </a:r>
          <a:endParaRPr lang="en-US" sz="2000" b="1" kern="1200" dirty="0">
            <a:latin typeface="Cambria" panose="02040503050406030204" pitchFamily="18" charset="0"/>
          </a:endParaRPr>
        </a:p>
      </dsp:txBody>
      <dsp:txXfrm>
        <a:off x="940664" y="2281053"/>
        <a:ext cx="1532203" cy="742986"/>
      </dsp:txXfrm>
    </dsp:sp>
    <dsp:sp modelId="{8199AE66-A912-4558-96C2-358322ACE07D}">
      <dsp:nvSpPr>
        <dsp:cNvPr id="0" name=""/>
        <dsp:cNvSpPr/>
      </dsp:nvSpPr>
      <dsp:spPr>
        <a:xfrm rot="17968508">
          <a:off x="1933695" y="1385519"/>
          <a:ext cx="822266" cy="276225"/>
        </a:xfrm>
        <a:prstGeom prst="left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016563" y="1440764"/>
        <a:ext cx="656531" cy="165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E1ED6-3ABA-4576-A7EC-B588E527FB59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662FA-6145-4A3C-A12C-C6C9AB08C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99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662FA-6145-4A3C-A12C-C6C9AB08CC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68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9"/>
          <p:cNvSpPr>
            <a:spLocks noGrp="1"/>
          </p:cNvSpPr>
          <p:nvPr>
            <p:ph type="dt" sz="half" idx="2"/>
          </p:nvPr>
        </p:nvSpPr>
        <p:spPr>
          <a:xfrm>
            <a:off x="6019800" y="6173787"/>
            <a:ext cx="9144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20FD561-428F-264D-9EF5-92C25C21C1DF}" type="datetime1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6934200" y="6173787"/>
            <a:ext cx="13716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www.sanjac.edu</a:t>
            </a: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305800" y="6173787"/>
            <a:ext cx="5334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9FCED034-D90E-6843-B614-47C1A282A3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8"/>
          <p:cNvSpPr txBox="1">
            <a:spLocks/>
          </p:cNvSpPr>
          <p:nvPr userDrawn="1"/>
        </p:nvSpPr>
        <p:spPr>
          <a:xfrm>
            <a:off x="609600" y="1295400"/>
            <a:ext cx="8229600" cy="1862328"/>
          </a:xfrm>
          <a:prstGeom prst="rect">
            <a:avLst/>
          </a:prstGeom>
        </p:spPr>
        <p:txBody>
          <a:bodyPr tIns="0" bIns="0" anchor="t"/>
          <a:lstStyle>
            <a:lvl1pPr>
              <a:defRPr sz="5000" b="1" i="0" cap="all" baseline="0">
                <a:solidFill>
                  <a:schemeClr val="tx2">
                    <a:lumMod val="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  <a:latin typeface="Arial"/>
                <a:cs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3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  <a:reflection blurRad="12000" stA="25000" endPos="49000" dist="5000" dir="5400000" sy="-100000" algn="bl" rotWithShape="0"/>
              </a:effectLst>
              <a:uLnTx/>
              <a:uFillTx/>
              <a:latin typeface="Arial"/>
              <a:ea typeface="ＭＳ Ｐゴシック" pitchFamily="35" charset="-128"/>
              <a:cs typeface="Arial"/>
            </a:endParaRPr>
          </a:p>
        </p:txBody>
      </p:sp>
      <p:sp>
        <p:nvSpPr>
          <p:cNvPr id="15" name="Subtitle 16"/>
          <p:cNvSpPr>
            <a:spLocks noGrp="1"/>
          </p:cNvSpPr>
          <p:nvPr>
            <p:ph type="subTitle" idx="1"/>
          </p:nvPr>
        </p:nvSpPr>
        <p:spPr>
          <a:xfrm>
            <a:off x="609600" y="3157728"/>
            <a:ext cx="5105400" cy="12192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900" b="0" i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8"/>
            <a:ext cx="8229600" cy="3840162"/>
          </a:xfrm>
          <a:prstGeom prst="rect">
            <a:avLst/>
          </a:prstGeo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buSzPct val="100000"/>
              <a:buFont typeface="Arial"/>
              <a:buChar char="•"/>
              <a:defRPr b="0" i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defRPr>
            </a:lvl1pPr>
            <a:lvl2pPr>
              <a:buClr>
                <a:schemeClr val="tx2">
                  <a:lumMod val="50000"/>
                </a:schemeClr>
              </a:buClr>
              <a:buSzPct val="85000"/>
              <a:buFont typeface="Arial"/>
              <a:buChar char="•"/>
              <a:defRPr b="0" i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defRPr>
            </a:lvl2pPr>
            <a:lvl3pPr>
              <a:buClr>
                <a:schemeClr val="tx2">
                  <a:lumMod val="50000"/>
                </a:schemeClr>
              </a:buClr>
              <a:buFont typeface="Arial"/>
              <a:buChar char="•"/>
              <a:defRPr b="0" i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defRPr>
            </a:lvl3pPr>
            <a:lvl4pPr>
              <a:buClr>
                <a:schemeClr val="tx2">
                  <a:lumMod val="50000"/>
                </a:schemeClr>
              </a:buClr>
              <a:buFont typeface="Arial"/>
              <a:buChar char="•"/>
              <a:defRPr b="0" i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defRPr>
            </a:lvl4pPr>
            <a:lvl5pPr>
              <a:buClr>
                <a:schemeClr val="tx2">
                  <a:lumMod val="50000"/>
                </a:schemeClr>
              </a:buClr>
              <a:buFont typeface="Arial"/>
              <a:buChar char="•"/>
              <a:defRPr b="0" i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F2BA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The Honors Program</a:t>
            </a:r>
            <a:endParaRPr lang="en-US" dirty="0"/>
          </a:p>
        </p:txBody>
      </p:sp>
      <p:sp>
        <p:nvSpPr>
          <p:cNvPr id="9" name="Date Placeholder 29"/>
          <p:cNvSpPr>
            <a:spLocks noGrp="1"/>
          </p:cNvSpPr>
          <p:nvPr>
            <p:ph type="dt" sz="half" idx="2"/>
          </p:nvPr>
        </p:nvSpPr>
        <p:spPr>
          <a:xfrm>
            <a:off x="6019800" y="6173787"/>
            <a:ext cx="9144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20FD561-428F-264D-9EF5-92C25C21C1DF}" type="datetime1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10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6934200" y="6173787"/>
            <a:ext cx="13716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www.sanjac.edu</a:t>
            </a:r>
            <a:endParaRPr lang="en-US" dirty="0"/>
          </a:p>
        </p:txBody>
      </p:sp>
      <p:sp>
        <p:nvSpPr>
          <p:cNvPr id="11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305800" y="6173787"/>
            <a:ext cx="5334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9FCED034-D90E-6843-B614-47C1A282A3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76" y="547688"/>
            <a:ext cx="7772400" cy="13624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buNone/>
              <a:defRPr sz="4800" b="1" i="0" cap="none" baseline="0">
                <a:solidFill>
                  <a:srgbClr val="F2BA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Honors Program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00288"/>
            <a:ext cx="7772400" cy="1509712"/>
          </a:xfrm>
          <a:prstGeom prst="rect">
            <a:avLst/>
          </a:prstGeom>
        </p:spPr>
        <p:txBody>
          <a:bodyPr/>
          <a:lstStyle>
            <a:lvl1pPr>
              <a:buNone/>
              <a:defRPr sz="2000" b="0" i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2"/>
          </p:nvPr>
        </p:nvSpPr>
        <p:spPr>
          <a:xfrm>
            <a:off x="6019800" y="6173787"/>
            <a:ext cx="9144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20FD561-428F-264D-9EF5-92C25C21C1DF}" type="datetime1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6934200" y="6173787"/>
            <a:ext cx="13716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www.sanjac.edu</a:t>
            </a:r>
            <a:endParaRPr lang="en-US" dirty="0"/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305800" y="6173787"/>
            <a:ext cx="5334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9FCED034-D90E-6843-B614-47C1A282A3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3400"/>
            <a:ext cx="8229600" cy="1590200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F2BA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3743800"/>
          </a:xfrm>
          <a:prstGeom prst="rect">
            <a:avLst/>
          </a:prstGeo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buSzPct val="100000"/>
              <a:buFont typeface="Arial"/>
              <a:buChar char="•"/>
              <a:defRPr sz="2800" b="0" i="0">
                <a:latin typeface="Times New Roman"/>
                <a:cs typeface="Times New Roman"/>
              </a:defRPr>
            </a:lvl1pPr>
            <a:lvl2pPr>
              <a:buClr>
                <a:schemeClr val="tx2">
                  <a:lumMod val="50000"/>
                </a:schemeClr>
              </a:buClr>
              <a:buSzPct val="85000"/>
              <a:buFont typeface="Arial"/>
              <a:buChar char="•"/>
              <a:defRPr sz="2400" b="0" i="0">
                <a:latin typeface="Times New Roman"/>
                <a:cs typeface="Times New Roman"/>
              </a:defRPr>
            </a:lvl2pPr>
            <a:lvl3pPr>
              <a:buClr>
                <a:schemeClr val="tx2">
                  <a:lumMod val="50000"/>
                </a:schemeClr>
              </a:buClr>
              <a:buFont typeface="Arial"/>
              <a:buChar char="•"/>
              <a:defRPr sz="2000" b="0" i="0">
                <a:latin typeface="Times New Roman"/>
                <a:cs typeface="Times New Roman"/>
              </a:defRPr>
            </a:lvl3pPr>
            <a:lvl4pPr>
              <a:buClr>
                <a:schemeClr val="tx2">
                  <a:lumMod val="50000"/>
                </a:schemeClr>
              </a:buClr>
              <a:buFont typeface="Arial"/>
              <a:buChar char="•"/>
              <a:defRPr sz="1800" b="0" i="0">
                <a:latin typeface="Times New Roman"/>
                <a:cs typeface="Times New Roman"/>
              </a:defRPr>
            </a:lvl4pPr>
            <a:lvl5pPr>
              <a:buClr>
                <a:schemeClr val="tx2">
                  <a:lumMod val="50000"/>
                </a:schemeClr>
              </a:buClr>
              <a:buFont typeface="Arial"/>
              <a:buChar char="•"/>
              <a:defRPr sz="1800" b="0" i="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3743800"/>
          </a:xfrm>
          <a:prstGeom prst="rect">
            <a:avLst/>
          </a:prstGeo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buSzPct val="100000"/>
              <a:buFont typeface="Arial"/>
              <a:buChar char="•"/>
              <a:defRPr sz="2800">
                <a:latin typeface="Times New Roman"/>
                <a:cs typeface="Times New Roman"/>
              </a:defRPr>
            </a:lvl1pPr>
            <a:lvl2pPr>
              <a:buClr>
                <a:schemeClr val="tx2">
                  <a:lumMod val="50000"/>
                </a:schemeClr>
              </a:buClr>
              <a:buSzPct val="85000"/>
              <a:buFont typeface="Arial"/>
              <a:buChar char="•"/>
              <a:defRPr sz="2400">
                <a:latin typeface="Times New Roman"/>
                <a:cs typeface="Times New Roman"/>
              </a:defRPr>
            </a:lvl2pPr>
            <a:lvl3pPr>
              <a:buClr>
                <a:schemeClr val="tx2">
                  <a:lumMod val="50000"/>
                </a:schemeClr>
              </a:buClr>
              <a:buFont typeface="Arial"/>
              <a:buChar char="•"/>
              <a:defRPr sz="2000">
                <a:latin typeface="Times New Roman"/>
                <a:cs typeface="Times New Roman"/>
              </a:defRPr>
            </a:lvl3pPr>
            <a:lvl4pPr>
              <a:buClr>
                <a:schemeClr val="tx2">
                  <a:lumMod val="50000"/>
                </a:schemeClr>
              </a:buClr>
              <a:buFont typeface="Arial"/>
              <a:buChar char="•"/>
              <a:defRPr sz="1800">
                <a:latin typeface="Times New Roman"/>
                <a:cs typeface="Times New Roman"/>
              </a:defRPr>
            </a:lvl4pPr>
            <a:lvl5pPr>
              <a:buClr>
                <a:schemeClr val="tx2">
                  <a:lumMod val="50000"/>
                </a:schemeClr>
              </a:buClr>
              <a:buFont typeface="Arial"/>
              <a:buChar char="•"/>
              <a:defRPr sz="18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29"/>
          <p:cNvSpPr>
            <a:spLocks noGrp="1"/>
          </p:cNvSpPr>
          <p:nvPr>
            <p:ph type="dt" sz="half" idx="10"/>
          </p:nvPr>
        </p:nvSpPr>
        <p:spPr>
          <a:xfrm>
            <a:off x="6019800" y="6173787"/>
            <a:ext cx="9144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20FD561-428F-264D-9EF5-92C25C21C1DF}" type="datetime1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6934200" y="6173787"/>
            <a:ext cx="13716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www.sanjac.edu</a:t>
            </a:r>
            <a:endParaRPr lang="en-US" dirty="0"/>
          </a:p>
        </p:txBody>
      </p:sp>
      <p:sp>
        <p:nvSpPr>
          <p:cNvPr id="12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305800" y="6173787"/>
            <a:ext cx="5334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9FCED034-D90E-6843-B614-47C1A282A3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600200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F2BA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buNone/>
              <a:defRPr sz="2000" b="1" i="0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cs typeface="Arial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buNone/>
              <a:defRPr sz="2000" b="1" i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cs typeface="Arial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352800"/>
          </a:xfrm>
          <a:prstGeom prst="rect">
            <a:avLst/>
          </a:prstGeo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buSzPct val="100000"/>
              <a:buFont typeface="Arial"/>
              <a:buChar char="•"/>
              <a:defRPr sz="2200" b="0" i="0">
                <a:latin typeface="Times New Roman"/>
                <a:cs typeface="Times New Roman"/>
              </a:defRPr>
            </a:lvl1pPr>
            <a:lvl2pPr>
              <a:buClr>
                <a:schemeClr val="tx2">
                  <a:lumMod val="50000"/>
                </a:schemeClr>
              </a:buClr>
              <a:buSzPct val="85000"/>
              <a:buFont typeface="Arial"/>
              <a:buChar char="•"/>
              <a:defRPr sz="2000" b="0" i="0">
                <a:latin typeface="Times New Roman"/>
                <a:cs typeface="Times New Roman"/>
              </a:defRPr>
            </a:lvl2pPr>
            <a:lvl3pPr>
              <a:buClr>
                <a:schemeClr val="tx2">
                  <a:lumMod val="50000"/>
                </a:schemeClr>
              </a:buClr>
              <a:buFont typeface="Arial"/>
              <a:buChar char="•"/>
              <a:defRPr sz="1800" b="0" i="0">
                <a:latin typeface="Times New Roman"/>
                <a:cs typeface="Times New Roman"/>
              </a:defRPr>
            </a:lvl3pPr>
            <a:lvl4pPr>
              <a:buFont typeface="Arial"/>
              <a:buChar char="•"/>
              <a:defRPr sz="1600" b="0" i="0">
                <a:latin typeface="Times New Roman"/>
                <a:cs typeface="Times New Roman"/>
              </a:defRPr>
            </a:lvl4pPr>
            <a:lvl5pPr>
              <a:buClr>
                <a:schemeClr val="tx2">
                  <a:lumMod val="50000"/>
                </a:schemeClr>
              </a:buClr>
              <a:buFont typeface="Arial"/>
              <a:buChar char="•"/>
              <a:defRPr sz="1600" b="0" i="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352800"/>
          </a:xfrm>
          <a:prstGeom prst="rect">
            <a:avLst/>
          </a:prstGeo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buSzPct val="100000"/>
              <a:buFont typeface="Arial"/>
              <a:buChar char="•"/>
              <a:defRPr sz="2200" b="0" i="0">
                <a:latin typeface="Times New Roman"/>
                <a:cs typeface="Times New Roman"/>
              </a:defRPr>
            </a:lvl1pPr>
            <a:lvl2pPr>
              <a:buClr>
                <a:schemeClr val="tx2">
                  <a:lumMod val="50000"/>
                </a:schemeClr>
              </a:buClr>
              <a:buSzPct val="85000"/>
              <a:buFont typeface="Arial"/>
              <a:buChar char="•"/>
              <a:defRPr sz="2000" b="0" i="0">
                <a:latin typeface="Times New Roman"/>
                <a:cs typeface="Times New Roman"/>
              </a:defRPr>
            </a:lvl2pPr>
            <a:lvl3pPr>
              <a:buClr>
                <a:schemeClr val="tx2">
                  <a:lumMod val="50000"/>
                </a:schemeClr>
              </a:buClr>
              <a:buFont typeface="Arial"/>
              <a:buChar char="•"/>
              <a:defRPr sz="1800" b="0" i="0">
                <a:latin typeface="Times New Roman"/>
                <a:cs typeface="Times New Roman"/>
              </a:defRPr>
            </a:lvl3pPr>
            <a:lvl4pPr>
              <a:buFont typeface="Arial"/>
              <a:buChar char="•"/>
              <a:defRPr sz="1600" b="0" i="0">
                <a:latin typeface="Times New Roman"/>
                <a:cs typeface="Times New Roman"/>
              </a:defRPr>
            </a:lvl4pPr>
            <a:lvl5pPr>
              <a:buClr>
                <a:schemeClr val="tx2">
                  <a:lumMod val="50000"/>
                </a:schemeClr>
              </a:buClr>
              <a:buFont typeface="Arial"/>
              <a:buChar char="•"/>
              <a:defRPr sz="1600" b="0" i="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>
          <a:xfrm>
            <a:off x="6019800" y="6173787"/>
            <a:ext cx="9144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20FD561-428F-264D-9EF5-92C25C21C1DF}" type="datetime1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13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6934200" y="6173787"/>
            <a:ext cx="13716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www.sanjac.edu</a:t>
            </a:r>
            <a:endParaRPr lang="en-US" dirty="0"/>
          </a:p>
        </p:txBody>
      </p:sp>
      <p:sp>
        <p:nvSpPr>
          <p:cNvPr id="14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305800" y="6173787"/>
            <a:ext cx="5334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9FCED034-D90E-6843-B614-47C1A282A3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3400"/>
            <a:ext cx="8229600" cy="1676400"/>
          </a:xfrm>
          <a:prstGeom prst="rect">
            <a:avLst/>
          </a:prstGeom>
          <a:effectLst/>
        </p:spPr>
        <p:txBody>
          <a:bodyPr/>
          <a:lstStyle>
            <a:lvl1pPr algn="ctr">
              <a:defRPr sz="4800" b="1" i="0" cap="none" baseline="0">
                <a:solidFill>
                  <a:srgbClr val="F2BA00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 smtClean="0"/>
              <a:t>San Jacinto College</a:t>
            </a:r>
            <a:br>
              <a:rPr lang="en-US" dirty="0" smtClean="0"/>
            </a:br>
            <a:r>
              <a:rPr lang="en-US" dirty="0" smtClean="0"/>
              <a:t>Honors Program</a:t>
            </a:r>
            <a:endParaRPr lang="en-US" dirty="0"/>
          </a:p>
        </p:txBody>
      </p:sp>
      <p:sp>
        <p:nvSpPr>
          <p:cNvPr id="8" name="Date Placeholder 29"/>
          <p:cNvSpPr>
            <a:spLocks noGrp="1"/>
          </p:cNvSpPr>
          <p:nvPr>
            <p:ph type="dt" sz="half" idx="2"/>
          </p:nvPr>
        </p:nvSpPr>
        <p:spPr>
          <a:xfrm>
            <a:off x="6019800" y="6173787"/>
            <a:ext cx="9144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20FD561-428F-264D-9EF5-92C25C21C1DF}" type="datetime1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9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6934200" y="6173787"/>
            <a:ext cx="13716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www.sanjac.edu</a:t>
            </a:r>
            <a:endParaRPr lang="en-US" dirty="0"/>
          </a:p>
        </p:txBody>
      </p:sp>
      <p:sp>
        <p:nvSpPr>
          <p:cNvPr id="10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305800" y="6173787"/>
            <a:ext cx="5334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9FCED034-D90E-6843-B614-47C1A282A3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9"/>
          <p:cNvSpPr>
            <a:spLocks noGrp="1"/>
          </p:cNvSpPr>
          <p:nvPr>
            <p:ph type="dt" sz="half" idx="2"/>
          </p:nvPr>
        </p:nvSpPr>
        <p:spPr>
          <a:xfrm>
            <a:off x="6019800" y="6173787"/>
            <a:ext cx="9144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20FD561-428F-264D-9EF5-92C25C21C1DF}" type="datetime1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6934200" y="6173787"/>
            <a:ext cx="13716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www.sanjac.edu</a:t>
            </a:r>
            <a:endParaRPr lang="en-US" dirty="0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305800" y="6173787"/>
            <a:ext cx="5334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9FCED034-D90E-6843-B614-47C1A282A3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tIns="0" bIns="0"/>
          <a:lstStyle>
            <a:lvl1pPr algn="l">
              <a:buNone/>
              <a:defRPr sz="4400" b="1" i="0">
                <a:solidFill>
                  <a:srgbClr val="F2BA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286256"/>
            <a:ext cx="2590800" cy="4657344"/>
          </a:xfrm>
          <a:prstGeom prst="rect">
            <a:avLst/>
          </a:prstGeom>
        </p:spPr>
        <p:txBody>
          <a:bodyPr lIns="45720" rIns="0"/>
          <a:lstStyle>
            <a:lvl1pPr marL="0" indent="0">
              <a:spcBef>
                <a:spcPts val="300"/>
              </a:spcBef>
              <a:buNone/>
              <a:defRPr sz="1800" b="1" i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317622"/>
            <a:ext cx="5257800" cy="4625978"/>
          </a:xfrm>
          <a:prstGeom prst="rect">
            <a:avLst/>
          </a:prstGeom>
        </p:spPr>
        <p:txBody>
          <a:bodyPr/>
          <a:lstStyle>
            <a:lvl1pPr algn="l">
              <a:buClr>
                <a:schemeClr val="tx2">
                  <a:lumMod val="50000"/>
                </a:schemeClr>
              </a:buClr>
              <a:buSzPct val="100000"/>
              <a:buFont typeface="Arial"/>
              <a:buChar char="•"/>
              <a:defRPr sz="3000" b="0" i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defRPr>
            </a:lvl1pPr>
            <a:lvl2pPr algn="l">
              <a:buClr>
                <a:schemeClr val="tx2">
                  <a:lumMod val="50000"/>
                </a:schemeClr>
              </a:buClr>
              <a:buSzPct val="85000"/>
              <a:buFont typeface="Arial"/>
              <a:buChar char="•"/>
              <a:defRPr sz="2800" b="0" i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defRPr>
            </a:lvl2pPr>
            <a:lvl3pPr algn="l">
              <a:buClr>
                <a:schemeClr val="tx2">
                  <a:lumMod val="50000"/>
                </a:schemeClr>
              </a:buClr>
              <a:buFont typeface="Arial"/>
              <a:buChar char="•"/>
              <a:defRPr sz="2400" b="0" i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defRPr>
            </a:lvl3pPr>
            <a:lvl4pPr algn="l">
              <a:buFont typeface="Arial"/>
              <a:buChar char="•"/>
              <a:defRPr sz="2000" b="0" i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defRPr>
            </a:lvl4pPr>
            <a:lvl5pPr algn="l">
              <a:buClr>
                <a:schemeClr val="tx2">
                  <a:lumMod val="50000"/>
                </a:schemeClr>
              </a:buClr>
              <a:buFont typeface="Arial"/>
              <a:buChar char="•"/>
              <a:defRPr sz="2000" b="0" i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Date Placeholder 29"/>
          <p:cNvSpPr>
            <a:spLocks noGrp="1"/>
          </p:cNvSpPr>
          <p:nvPr>
            <p:ph type="dt" sz="half" idx="10"/>
          </p:nvPr>
        </p:nvSpPr>
        <p:spPr>
          <a:xfrm>
            <a:off x="6019800" y="6173787"/>
            <a:ext cx="9144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20FD561-428F-264D-9EF5-92C25C21C1DF}" type="datetime1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17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6934200" y="6173787"/>
            <a:ext cx="13716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www.sanjac.edu</a:t>
            </a:r>
            <a:endParaRPr lang="en-US" dirty="0"/>
          </a:p>
        </p:txBody>
      </p:sp>
      <p:sp>
        <p:nvSpPr>
          <p:cNvPr id="18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305800" y="6173787"/>
            <a:ext cx="5334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9FCED034-D90E-6843-B614-47C1A282A3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  <a:prstGeom prst="rect">
            <a:avLst/>
          </a:prstGeom>
        </p:spPr>
        <p:txBody>
          <a:bodyPr tIns="0" bIns="0"/>
          <a:lstStyle>
            <a:lvl1pPr algn="r">
              <a:buNone/>
              <a:defRPr sz="1800" b="1" i="0">
                <a:solidFill>
                  <a:srgbClr val="F2BA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4800" y="762000"/>
            <a:ext cx="4572000" cy="4572000"/>
          </a:xfrm>
          <a:prstGeom prst="rect">
            <a:avLst/>
          </a:prstGeo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  <a:prstGeom prst="rect">
            <a:avLst/>
          </a:prstGeom>
        </p:spPr>
        <p:txBody>
          <a:bodyPr lIns="0" tIns="0" rIns="0" bIns="0"/>
          <a:lstStyle>
            <a:lvl1pPr indent="0" algn="r">
              <a:spcBef>
                <a:spcPts val="300"/>
              </a:spcBef>
              <a:buFontTx/>
              <a:buNone/>
              <a:defRPr sz="1400" b="0" i="0" baseline="0">
                <a:latin typeface="Times New Roman"/>
                <a:cs typeface="Times New Roman"/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>
          <a:xfrm>
            <a:off x="6019800" y="6173787"/>
            <a:ext cx="9144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20FD561-428F-264D-9EF5-92C25C21C1DF}" type="datetime1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6934200" y="6173787"/>
            <a:ext cx="13716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www.sanjac.edu</a:t>
            </a:r>
            <a:endParaRPr lang="en-US" dirty="0"/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305800" y="6173787"/>
            <a:ext cx="5334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9FCED034-D90E-6843-B614-47C1A282A3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9"/>
          <p:cNvSpPr>
            <a:spLocks noGrp="1"/>
          </p:cNvSpPr>
          <p:nvPr>
            <p:ph type="dt" sz="half" idx="2"/>
          </p:nvPr>
        </p:nvSpPr>
        <p:spPr>
          <a:xfrm>
            <a:off x="6019800" y="6173787"/>
            <a:ext cx="9144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20FD561-428F-264D-9EF5-92C25C21C1DF}" type="datetime1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6934200" y="6173787"/>
            <a:ext cx="13716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www.sanjac.edu</a:t>
            </a:r>
            <a:endParaRPr lang="en-US" dirty="0"/>
          </a:p>
        </p:txBody>
      </p:sp>
      <p:sp>
        <p:nvSpPr>
          <p:cNvPr id="12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305800" y="6173787"/>
            <a:ext cx="5334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9FCED034-D90E-6843-B614-47C1A282A3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rgbClr val="FFFFD2"/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ＭＳ Ｐゴシック" pitchFamily="35" charset="-128"/>
          <a:cs typeface="ＭＳ Ｐゴシック" pitchFamily="3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  <a:ea typeface="ＭＳ Ｐゴシック" pitchFamily="35" charset="-128"/>
          <a:cs typeface="ＭＳ Ｐゴシック" pitchFamily="3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  <a:ea typeface="ＭＳ Ｐゴシック" pitchFamily="35" charset="-128"/>
          <a:cs typeface="ＭＳ Ｐゴシック" pitchFamily="3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  <a:ea typeface="ＭＳ Ｐゴシック" pitchFamily="35" charset="-128"/>
          <a:cs typeface="ＭＳ Ｐゴシック" pitchFamily="3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  <a:ea typeface="ＭＳ Ｐゴシック" pitchFamily="35" charset="-128"/>
          <a:cs typeface="ＭＳ Ｐゴシック" pitchFamily="3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9pPr>
    </p:titleStyle>
    <p:bodyStyle>
      <a:lvl1pPr marL="319088" indent="-3190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35" charset="2"/>
        <a:buChar char=""/>
        <a:defRPr sz="3000" kern="1200">
          <a:solidFill>
            <a:schemeClr val="tx1"/>
          </a:solidFill>
          <a:latin typeface="+mn-lt"/>
          <a:ea typeface="ＭＳ Ｐゴシック" pitchFamily="35" charset="-128"/>
          <a:cs typeface="ＭＳ Ｐゴシック" pitchFamily="35" charset="-128"/>
        </a:defRPr>
      </a:lvl1pPr>
      <a:lvl2pPr marL="63023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35" charset="2"/>
        <a:buChar char=""/>
        <a:defRPr sz="2600" kern="1200">
          <a:solidFill>
            <a:schemeClr val="tx1"/>
          </a:solidFill>
          <a:latin typeface="+mn-lt"/>
          <a:ea typeface="ＭＳ Ｐゴシック" pitchFamily="35" charset="-128"/>
          <a:cs typeface="ＭＳ Ｐゴシック"/>
        </a:defRPr>
      </a:lvl2pPr>
      <a:lvl3pPr marL="922338" indent="-273050" algn="l" rtl="0" eaLnBrk="1" fontAlgn="base" hangingPunct="1">
        <a:spcBef>
          <a:spcPct val="20000"/>
        </a:spcBef>
        <a:spcAft>
          <a:spcPct val="0"/>
        </a:spcAft>
        <a:buClr>
          <a:srgbClr val="FF953E"/>
        </a:buClr>
        <a:buFont typeface="Wingdings 2" pitchFamily="35" charset="2"/>
        <a:buChar char=""/>
        <a:defRPr sz="2400" kern="1200">
          <a:solidFill>
            <a:schemeClr val="tx1"/>
          </a:solidFill>
          <a:latin typeface="+mn-lt"/>
          <a:ea typeface="ＭＳ Ｐゴシック" pitchFamily="35" charset="-128"/>
          <a:cs typeface="ＭＳ Ｐゴシック"/>
        </a:defRPr>
      </a:lvl3pPr>
      <a:lvl4pPr marL="1187450" indent="-228600" algn="l" rtl="0" eaLnBrk="1" fontAlgn="base" hangingPunct="1">
        <a:spcBef>
          <a:spcPct val="20000"/>
        </a:spcBef>
        <a:spcAft>
          <a:spcPct val="0"/>
        </a:spcAft>
        <a:buClr>
          <a:srgbClr val="F8BD52"/>
        </a:buClr>
        <a:buFont typeface="Wingdings 2" pitchFamily="35" charset="2"/>
        <a:buChar char=""/>
        <a:defRPr sz="2200" kern="1200">
          <a:solidFill>
            <a:schemeClr val="tx1"/>
          </a:solidFill>
          <a:latin typeface="+mn-lt"/>
          <a:ea typeface="ＭＳ Ｐゴシック" pitchFamily="35" charset="-128"/>
          <a:cs typeface="ＭＳ Ｐゴシック"/>
        </a:defRPr>
      </a:lvl4pPr>
      <a:lvl5pPr marL="1425575" indent="-228600" algn="l" rtl="0" eaLnBrk="1" fontAlgn="base" hangingPunct="1">
        <a:spcBef>
          <a:spcPct val="20000"/>
        </a:spcBef>
        <a:spcAft>
          <a:spcPct val="0"/>
        </a:spcAft>
        <a:buClr>
          <a:srgbClr val="46A6BD"/>
        </a:buClr>
        <a:buFont typeface="Wingdings 2" pitchFamily="35" charset="2"/>
        <a:buChar char=""/>
        <a:defRPr sz="2000" kern="1200">
          <a:solidFill>
            <a:schemeClr val="tx1"/>
          </a:solidFill>
          <a:latin typeface="+mn-lt"/>
          <a:ea typeface="ＭＳ Ｐゴシック" pitchFamily="35" charset="-128"/>
          <a:cs typeface="ＭＳ Ｐゴシック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1200" y="535446"/>
            <a:ext cx="5508244" cy="38039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rgbClr val="FFFFD2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ＭＳ Ｐゴシック" pitchFamily="35" charset="-128"/>
                <a:cs typeface="ＭＳ Ｐゴシック" pitchFamily="35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9pPr>
          </a:lstStyle>
          <a:p>
            <a:pPr algn="ctr" defTabSz="914400"/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5400" dirty="0" smtClean="0">
                <a:solidFill>
                  <a:srgbClr val="004376"/>
                </a:solidFill>
                <a:latin typeface="Cambria" panose="02040503050406030204" pitchFamily="18" charset="0"/>
              </a:rPr>
              <a:t>Fast Forward to College with </a:t>
            </a:r>
            <a:br>
              <a:rPr lang="en-US" sz="5400" dirty="0" smtClean="0">
                <a:solidFill>
                  <a:srgbClr val="004376"/>
                </a:solidFill>
                <a:latin typeface="Cambria" panose="02040503050406030204" pitchFamily="18" charset="0"/>
              </a:rPr>
            </a:br>
            <a:r>
              <a:rPr lang="en-US" sz="5400" dirty="0" smtClean="0">
                <a:solidFill>
                  <a:srgbClr val="004376"/>
                </a:solidFill>
                <a:latin typeface="Cambria" panose="02040503050406030204" pitchFamily="18" charset="0"/>
              </a:rPr>
              <a:t>Dual Credit</a:t>
            </a:r>
            <a:endParaRPr lang="en-US" sz="5400" dirty="0">
              <a:solidFill>
                <a:srgbClr val="004376"/>
              </a:solidFill>
              <a:latin typeface="Cambria" panose="02040503050406030204" pitchFamily="18" charset="0"/>
            </a:endParaRPr>
          </a:p>
          <a:p>
            <a:pPr algn="ctr" defTabSz="914400"/>
            <a:endParaRPr lang="en-US" sz="1600" dirty="0" smtClean="0"/>
          </a:p>
          <a:p>
            <a:pPr algn="ctr" defTabSz="914400"/>
            <a:endParaRPr lang="en-US" sz="1600" dirty="0" smtClean="0"/>
          </a:p>
          <a:p>
            <a:pPr algn="ctr" defTabSz="914400"/>
            <a:endParaRPr lang="en-US" sz="1600" dirty="0"/>
          </a:p>
          <a:p>
            <a:pPr algn="ctr" defTabSz="914400"/>
            <a:endParaRPr lang="en-US" sz="1600" dirty="0" smtClean="0"/>
          </a:p>
          <a:p>
            <a:pPr algn="ctr" defTabSz="914400"/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algn="ctr" defTabSz="914400"/>
            <a:r>
              <a:rPr lang="en-US" sz="2000" dirty="0" smtClean="0">
                <a:solidFill>
                  <a:schemeClr val="accent4"/>
                </a:solidFill>
                <a:latin typeface="Cambria" panose="02040503050406030204" pitchFamily="18" charset="0"/>
              </a:rPr>
              <a:t>San Jacinto College – </a:t>
            </a:r>
            <a:r>
              <a:rPr lang="en-US" sz="2000" dirty="0" smtClean="0">
                <a:solidFill>
                  <a:schemeClr val="accent4"/>
                </a:solidFill>
                <a:latin typeface="Cambria" panose="02040503050406030204" pitchFamily="18" charset="0"/>
              </a:rPr>
              <a:t>North</a:t>
            </a:r>
            <a:endParaRPr lang="en-US" sz="2000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algn="ctr" defTabSz="914400"/>
            <a:r>
              <a:rPr lang="en-US" sz="2000" dirty="0" smtClean="0">
                <a:solidFill>
                  <a:schemeClr val="accent4"/>
                </a:solidFill>
                <a:latin typeface="Cambria" panose="02040503050406030204" pitchFamily="18" charset="0"/>
              </a:rPr>
              <a:t>Dr. Anne Dickens </a:t>
            </a:r>
            <a:r>
              <a:rPr lang="en-US" sz="2000" dirty="0" smtClean="0">
                <a:solidFill>
                  <a:schemeClr val="accent4"/>
                </a:solidFill>
                <a:latin typeface="Cambria" panose="02040503050406030204" pitchFamily="18" charset="0"/>
              </a:rPr>
              <a:t>– Director</a:t>
            </a:r>
          </a:p>
          <a:p>
            <a:pPr algn="ctr" defTabSz="914400"/>
            <a:r>
              <a:rPr lang="en-US" sz="2000" dirty="0" smtClean="0">
                <a:solidFill>
                  <a:schemeClr val="accent4"/>
                </a:solidFill>
                <a:latin typeface="Cambria" panose="02040503050406030204" pitchFamily="18" charset="0"/>
              </a:rPr>
              <a:t>Veronica Benitez - Coordinator </a:t>
            </a:r>
            <a:endParaRPr lang="en-US" sz="2000" dirty="0" smtClean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algn="ctr" defTabSz="914400"/>
            <a:r>
              <a:rPr lang="en-US" sz="2000" dirty="0" smtClean="0">
                <a:solidFill>
                  <a:schemeClr val="accent4"/>
                </a:solidFill>
                <a:latin typeface="Cambria" panose="02040503050406030204" pitchFamily="18" charset="0"/>
              </a:rPr>
              <a:t>Zina Gross- Educational Planner</a:t>
            </a:r>
            <a:endParaRPr lang="en-US" sz="2000" dirty="0" smtClean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algn="ctr" defTabSz="914400"/>
            <a:r>
              <a:rPr lang="en-US" sz="2000" dirty="0" smtClean="0">
                <a:solidFill>
                  <a:schemeClr val="accent4"/>
                </a:solidFill>
                <a:latin typeface="Cambria" panose="02040503050406030204" pitchFamily="18" charset="0"/>
              </a:rPr>
              <a:t>Megan Carpenter – Senior Admin.</a:t>
            </a:r>
          </a:p>
          <a:p>
            <a:pPr algn="ctr" defTabSz="914400"/>
            <a:endParaRPr lang="en-US" sz="2000" dirty="0" smtClean="0">
              <a:solidFill>
                <a:srgbClr val="FF9900"/>
              </a:solidFill>
              <a:latin typeface="Cambria" panose="02040503050406030204" pitchFamily="18" charset="0"/>
            </a:endParaRPr>
          </a:p>
          <a:p>
            <a:pPr algn="ctr" defTabSz="914400"/>
            <a:endParaRPr lang="en-US" sz="2000" dirty="0">
              <a:latin typeface="Cambria" panose="02040503050406030204" pitchFamily="18" charset="0"/>
            </a:endParaRPr>
          </a:p>
          <a:p>
            <a:pPr algn="ctr" defTabSz="914400"/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434439"/>
            <a:ext cx="1900950" cy="1900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2434439"/>
            <a:ext cx="1900950" cy="19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93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441664"/>
            <a:ext cx="8001000" cy="169193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rgbClr val="FFFFD2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ＭＳ Ｐゴシック" pitchFamily="35" charset="-128"/>
                <a:cs typeface="ＭＳ Ｐゴシック" pitchFamily="35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9pPr>
          </a:lstStyle>
          <a:p>
            <a:pPr algn="ctr" defTabSz="914400"/>
            <a:r>
              <a:rPr lang="en-US" sz="5000" dirty="0" smtClean="0">
                <a:solidFill>
                  <a:srgbClr val="004376"/>
                </a:solidFill>
                <a:latin typeface="Cambria" panose="02040503050406030204" pitchFamily="18" charset="0"/>
              </a:rPr>
              <a:t>San Jacinto College </a:t>
            </a:r>
          </a:p>
          <a:p>
            <a:pPr algn="ctr" defTabSz="914400"/>
            <a:r>
              <a:rPr lang="en-US" sz="5000" dirty="0" smtClean="0">
                <a:solidFill>
                  <a:srgbClr val="004376"/>
                </a:solidFill>
                <a:latin typeface="Cambria" panose="02040503050406030204" pitchFamily="18" charset="0"/>
              </a:rPr>
              <a:t>Financial Aid</a:t>
            </a:r>
          </a:p>
          <a:p>
            <a:pPr algn="ctr" defTabSz="914400"/>
            <a:endParaRPr lang="en-US" sz="1000" dirty="0" smtClean="0">
              <a:solidFill>
                <a:srgbClr val="004376"/>
              </a:solidFill>
              <a:latin typeface="Cambria" panose="02040503050406030204" pitchFamily="18" charset="0"/>
            </a:endParaRPr>
          </a:p>
          <a:p>
            <a:pPr algn="ctr" defTabSz="914400"/>
            <a:endParaRPr lang="en-US" sz="1600" dirty="0"/>
          </a:p>
          <a:p>
            <a:pPr algn="ctr" defTabSz="914400"/>
            <a:endParaRPr lang="en-US" sz="1600" dirty="0" smtClean="0"/>
          </a:p>
          <a:p>
            <a:pPr algn="ctr" defTabSz="914400"/>
            <a:endParaRPr lang="en-US" sz="16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85800" y="2286000"/>
            <a:ext cx="8219983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MECA </a:t>
            </a:r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students </a:t>
            </a: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may be eligible for Financial Aid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Must complete FAFSA- https://fafsa.ed.gov/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Visit the Financial Aid office on campus for more information      </a:t>
            </a:r>
          </a:p>
          <a:p>
            <a:pPr marL="0" indent="0" algn="ctr">
              <a:buFontTx/>
              <a:buNone/>
            </a:pPr>
            <a:r>
              <a:rPr lang="en-US" sz="2400" b="1" dirty="0" smtClean="0">
                <a:solidFill>
                  <a:srgbClr val="004376"/>
                </a:solidFill>
                <a:latin typeface="Cambria" panose="02040503050406030204" pitchFamily="18" charset="0"/>
              </a:rPr>
              <a:t>      </a:t>
            </a:r>
            <a:endParaRPr lang="en-US" sz="2400" b="1" dirty="0" smtClean="0">
              <a:solidFill>
                <a:srgbClr val="004376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30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165" y="0"/>
            <a:ext cx="3525964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98234" y="-304800"/>
            <a:ext cx="1483804" cy="6705600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tellar" pitchFamily="18" charset="0"/>
              </a:rPr>
              <a:t>BOOKS</a:t>
            </a:r>
            <a:endParaRPr lang="en-US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-228600"/>
            <a:ext cx="1483804" cy="6705600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tellar" pitchFamily="18" charset="0"/>
              </a:rPr>
              <a:t>BOOKS</a:t>
            </a:r>
            <a:endParaRPr lang="en-US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0831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95291" y="533400"/>
            <a:ext cx="8001000" cy="115187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rgbClr val="FFFFD2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ＭＳ Ｐゴシック" pitchFamily="35" charset="-128"/>
                <a:cs typeface="ＭＳ Ｐゴシック" pitchFamily="35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9pPr>
          </a:lstStyle>
          <a:p>
            <a:pPr algn="ctr" defTabSz="914400"/>
            <a:r>
              <a:rPr lang="en-US" sz="6000" dirty="0" smtClean="0">
                <a:solidFill>
                  <a:srgbClr val="004376"/>
                </a:solidFill>
                <a:latin typeface="Cambria" panose="02040503050406030204" pitchFamily="18" charset="0"/>
              </a:rPr>
              <a:t>You’re in College</a:t>
            </a:r>
          </a:p>
          <a:p>
            <a:pPr algn="ctr" defTabSz="914400"/>
            <a:endParaRPr lang="en-US" sz="1000" dirty="0" smtClean="0">
              <a:solidFill>
                <a:srgbClr val="004376"/>
              </a:solidFill>
              <a:latin typeface="Cambria" panose="02040503050406030204" pitchFamily="18" charset="0"/>
            </a:endParaRPr>
          </a:p>
          <a:p>
            <a:pPr algn="ctr" defTabSz="914400"/>
            <a:endParaRPr lang="en-US" sz="1600" dirty="0"/>
          </a:p>
          <a:p>
            <a:pPr algn="ctr" defTabSz="914400"/>
            <a:endParaRPr lang="en-US" sz="1600" dirty="0" smtClean="0"/>
          </a:p>
          <a:p>
            <a:pPr algn="ctr" defTabSz="914400"/>
            <a:endParaRPr lang="en-US" sz="16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774576" y="2018190"/>
            <a:ext cx="6477000" cy="40386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9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900" b="1" dirty="0">
                <a:solidFill>
                  <a:schemeClr val="bg1"/>
                </a:solidFill>
                <a:latin typeface="Cambria" panose="02040503050406030204" pitchFamily="18" charset="0"/>
              </a:rPr>
              <a:t>Pay Tuition</a:t>
            </a:r>
          </a:p>
          <a:p>
            <a:pPr>
              <a:buFont typeface="Wingdings" pitchFamily="2" charset="2"/>
              <a:buChar char="ü"/>
            </a:pPr>
            <a:endParaRPr lang="en-US" sz="29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900" b="1" dirty="0">
                <a:solidFill>
                  <a:schemeClr val="bg1"/>
                </a:solidFill>
                <a:latin typeface="Cambria" panose="02040503050406030204" pitchFamily="18" charset="0"/>
              </a:rPr>
              <a:t>Student ID</a:t>
            </a:r>
          </a:p>
          <a:p>
            <a:pPr>
              <a:buFont typeface="Wingdings" pitchFamily="2" charset="2"/>
              <a:buChar char="ü"/>
            </a:pPr>
            <a:endParaRPr lang="en-US" sz="29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900" b="1" dirty="0">
                <a:solidFill>
                  <a:schemeClr val="bg1"/>
                </a:solidFill>
                <a:latin typeface="Cambria" panose="02040503050406030204" pitchFamily="18" charset="0"/>
              </a:rPr>
              <a:t>Parking Permit </a:t>
            </a:r>
            <a:endParaRPr lang="en-US" sz="29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29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900" b="1" dirty="0">
                <a:solidFill>
                  <a:schemeClr val="bg1"/>
                </a:solidFill>
                <a:latin typeface="Cambria" panose="02040503050406030204" pitchFamily="18" charset="0"/>
              </a:rPr>
              <a:t>Student Services – options </a:t>
            </a:r>
            <a:endParaRPr lang="en-US" sz="29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US" sz="29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900" b="1" dirty="0">
                <a:solidFill>
                  <a:schemeClr val="bg1"/>
                </a:solidFill>
                <a:latin typeface="Cambria" panose="02040503050406030204" pitchFamily="18" charset="0"/>
              </a:rPr>
              <a:t>Personal Counseling </a:t>
            </a:r>
          </a:p>
          <a:p>
            <a:pPr lvl="1">
              <a:buFont typeface="Wingdings" pitchFamily="2" charset="2"/>
              <a:buChar char="ü"/>
            </a:pPr>
            <a:r>
              <a:rPr lang="en-US" sz="2900" b="1" dirty="0">
                <a:solidFill>
                  <a:schemeClr val="bg1"/>
                </a:solidFill>
                <a:latin typeface="Cambria" panose="02040503050406030204" pitchFamily="18" charset="0"/>
              </a:rPr>
              <a:t>Career Counseling </a:t>
            </a:r>
          </a:p>
          <a:p>
            <a:pPr lvl="1">
              <a:buFont typeface="Wingdings" pitchFamily="2" charset="2"/>
              <a:buChar char="ü"/>
            </a:pPr>
            <a:r>
              <a:rPr lang="en-US" sz="2900" b="1" dirty="0">
                <a:solidFill>
                  <a:schemeClr val="bg1"/>
                </a:solidFill>
                <a:latin typeface="Cambria" panose="02040503050406030204" pitchFamily="18" charset="0"/>
              </a:rPr>
              <a:t>Free Tutoring </a:t>
            </a:r>
          </a:p>
          <a:p>
            <a:pPr lvl="1">
              <a:buFont typeface="Wingdings" pitchFamily="2" charset="2"/>
              <a:buChar char="ü"/>
            </a:pPr>
            <a:r>
              <a:rPr lang="en-US" sz="2900" b="1" dirty="0">
                <a:solidFill>
                  <a:schemeClr val="bg1"/>
                </a:solidFill>
                <a:latin typeface="Cambria" panose="02040503050406030204" pitchFamily="18" charset="0"/>
              </a:rPr>
              <a:t>Clubs and organizations </a:t>
            </a: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     </a:t>
            </a:r>
          </a:p>
        </p:txBody>
      </p:sp>
      <p:pic>
        <p:nvPicPr>
          <p:cNvPr id="1026" name="Picture 2" descr="http://chapmanpto.files.wordpress.com/2013/10/dont-forge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7600"/>
            <a:ext cx="2601253" cy="257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441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52583" y="228600"/>
            <a:ext cx="4724400" cy="2286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rgbClr val="FFFFD2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ＭＳ Ｐゴシック" pitchFamily="35" charset="-128"/>
                <a:cs typeface="ＭＳ Ｐゴシック" pitchFamily="35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9pPr>
          </a:lstStyle>
          <a:p>
            <a:pPr algn="ctr" defTabSz="914400"/>
            <a:r>
              <a:rPr lang="en-US" sz="6000" dirty="0" smtClean="0">
                <a:solidFill>
                  <a:srgbClr val="004376"/>
                </a:solidFill>
                <a:latin typeface="Cambria" panose="02040503050406030204" pitchFamily="18" charset="0"/>
              </a:rPr>
              <a:t>Dual Credit</a:t>
            </a:r>
          </a:p>
          <a:p>
            <a:pPr algn="ctr" defTabSz="914400"/>
            <a:endParaRPr lang="en-US" sz="1600" dirty="0"/>
          </a:p>
          <a:p>
            <a:pPr algn="ctr" defTabSz="914400"/>
            <a:endParaRPr lang="en-US" sz="1600" dirty="0" smtClean="0"/>
          </a:p>
          <a:p>
            <a:pPr algn="ctr" defTabSz="914400"/>
            <a:endParaRPr lang="en-US" sz="1600" dirty="0"/>
          </a:p>
        </p:txBody>
      </p:sp>
      <p:graphicFrame>
        <p:nvGraphicFramePr>
          <p:cNvPr id="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522237"/>
              </p:ext>
            </p:extLst>
          </p:nvPr>
        </p:nvGraphicFramePr>
        <p:xfrm>
          <a:off x="1660864" y="1524000"/>
          <a:ext cx="60198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https://southcentral.kctcs.edu/~/media/BowlingGreen/Admissions/DualCredit/Images/DualCreditLogo_4C.ash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68" y="4876800"/>
            <a:ext cx="5293230" cy="136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trcc.edu/images/newsimages/2013/0218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22" b="97009" l="2786" r="97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3721">
            <a:off x="103938" y="1732787"/>
            <a:ext cx="180343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trcc.edu/images/newsimages/2013/0218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22" b="97009" l="2786" r="97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3721">
            <a:off x="7038138" y="1732787"/>
            <a:ext cx="180343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00741" y="381000"/>
            <a:ext cx="7086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rgbClr val="FFFFD2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ＭＳ Ｐゴシック" pitchFamily="35" charset="-128"/>
                <a:cs typeface="ＭＳ Ｐゴシック" pitchFamily="35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9pPr>
          </a:lstStyle>
          <a:p>
            <a:pPr algn="ctr" defTabSz="914400"/>
            <a:r>
              <a:rPr lang="en-US" sz="5000" dirty="0" smtClean="0">
                <a:solidFill>
                  <a:srgbClr val="004376"/>
                </a:solidFill>
                <a:latin typeface="Cambria" panose="02040503050406030204" pitchFamily="18" charset="0"/>
              </a:rPr>
              <a:t>Dual Credit Technical</a:t>
            </a:r>
          </a:p>
          <a:p>
            <a:pPr algn="ctr" defTabSz="914400"/>
            <a:endParaRPr lang="en-US" sz="1600" dirty="0"/>
          </a:p>
          <a:p>
            <a:pPr algn="ctr" defTabSz="914400"/>
            <a:endParaRPr lang="en-US" sz="1600" dirty="0" smtClean="0"/>
          </a:p>
          <a:p>
            <a:pPr algn="ctr" defTabSz="914400"/>
            <a:endParaRPr lang="en-US" sz="16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1752600"/>
            <a:ext cx="8382000" cy="4267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Air Conditioning/Heating</a:t>
            </a:r>
          </a:p>
          <a:p>
            <a:pPr marL="0" indent="0" algn="ctr"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Auto Collision Repair</a:t>
            </a:r>
          </a:p>
          <a:p>
            <a:pPr marL="0" indent="0" algn="ctr"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Criminal Justice</a:t>
            </a:r>
          </a:p>
          <a:p>
            <a:pPr marL="0" indent="0" algn="ctr"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Culinary Arts</a:t>
            </a:r>
          </a:p>
          <a:p>
            <a:pPr marL="0" indent="0" algn="ctr"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Cosmetology</a:t>
            </a:r>
          </a:p>
          <a:p>
            <a:pPr marL="0" indent="0" algn="ctr"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 Diesel Technology	</a:t>
            </a:r>
            <a:endParaRPr lang="en-US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 algn="ctr"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Welding Technology</a:t>
            </a:r>
          </a:p>
          <a:p>
            <a:pPr marL="0" indent="0" algn="ctr"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Electrical Technology</a:t>
            </a:r>
          </a:p>
          <a:p>
            <a:pPr marL="0" indent="0" algn="ctr"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Pharmacy Technician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Engineering  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Design </a:t>
            </a: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Graphics</a:t>
            </a:r>
            <a:endParaRPr lang="en-US" sz="24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Emergency 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Medical Technician (Seniors Only)       </a:t>
            </a:r>
          </a:p>
          <a:p>
            <a:pPr marL="0" indent="0" algn="ctr">
              <a:buFontTx/>
              <a:buNone/>
            </a:pPr>
            <a:endParaRPr lang="en-US" sz="2400" b="1" dirty="0">
              <a:solidFill>
                <a:srgbClr val="004376"/>
              </a:solidFill>
              <a:latin typeface="Cambria" panose="02040503050406030204" pitchFamily="18" charset="0"/>
            </a:endParaRPr>
          </a:p>
          <a:p>
            <a:pPr marL="0" indent="0" algn="ctr">
              <a:buFontTx/>
              <a:buNone/>
            </a:pPr>
            <a:r>
              <a:rPr lang="en-US" sz="2300" b="1" dirty="0" smtClean="0">
                <a:latin typeface="Cambria" panose="02040503050406030204" pitchFamily="18" charset="0"/>
              </a:rPr>
              <a:t>Classes meet:  Monday through Friday 12:00 – 3:00 (4:00 pm)</a:t>
            </a:r>
          </a:p>
        </p:txBody>
      </p:sp>
    </p:spTree>
    <p:extLst>
      <p:ext uri="{BB962C8B-B14F-4D97-AF65-F5344CB8AC3E}">
        <p14:creationId xmlns:p14="http://schemas.microsoft.com/office/powerpoint/2010/main" val="3875446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95400" y="457200"/>
            <a:ext cx="7086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rgbClr val="FFFFD2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ＭＳ Ｐゴシック" pitchFamily="35" charset="-128"/>
                <a:cs typeface="ＭＳ Ｐゴシック" pitchFamily="35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9pPr>
          </a:lstStyle>
          <a:p>
            <a:pPr algn="ctr" defTabSz="914400"/>
            <a:r>
              <a:rPr lang="en-US" sz="5500" dirty="0" smtClean="0">
                <a:solidFill>
                  <a:srgbClr val="004376"/>
                </a:solidFill>
                <a:latin typeface="Cambria" panose="02040503050406030204" pitchFamily="18" charset="0"/>
              </a:rPr>
              <a:t>Dual Credit MECA</a:t>
            </a:r>
          </a:p>
          <a:p>
            <a:pPr algn="ctr" defTabSz="914400"/>
            <a:r>
              <a:rPr lang="en-US" sz="2400" dirty="0" smtClean="0">
                <a:solidFill>
                  <a:srgbClr val="FF9900"/>
                </a:solidFill>
                <a:latin typeface="Cambria" panose="02040503050406030204" pitchFamily="18" charset="0"/>
              </a:rPr>
              <a:t>Modified Early College Academy</a:t>
            </a:r>
          </a:p>
          <a:p>
            <a:pPr algn="ctr" defTabSz="914400"/>
            <a:endParaRPr lang="en-US" sz="1600" dirty="0"/>
          </a:p>
          <a:p>
            <a:pPr algn="ctr" defTabSz="914400"/>
            <a:endParaRPr lang="en-US" sz="1600" dirty="0" smtClean="0"/>
          </a:p>
          <a:p>
            <a:pPr algn="ctr" defTabSz="914400"/>
            <a:endParaRPr lang="en-US" sz="16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92964" y="1905000"/>
            <a:ext cx="9067800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bg1"/>
                </a:solidFill>
                <a:latin typeface="Cambria" panose="02040503050406030204" pitchFamily="18" charset="0"/>
              </a:rPr>
              <a:t>Full time college / part time high school  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bg1"/>
                </a:solidFill>
                <a:latin typeface="Cambria" panose="02040503050406030204" pitchFamily="18" charset="0"/>
              </a:rPr>
              <a:t>	</a:t>
            </a:r>
          </a:p>
          <a:p>
            <a:pPr marL="0" lvl="0" indent="0" defTabSz="9144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Cambria" panose="02040503050406030204" pitchFamily="18" charset="0"/>
              </a:rPr>
              <a:t>Incoming Juniors only </a:t>
            </a:r>
            <a:endParaRPr lang="en-US" sz="18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lvl="0" indent="0" defTabSz="914400">
              <a:lnSpc>
                <a:spcPct val="120000"/>
              </a:lnSpc>
              <a:spcBef>
                <a:spcPts val="0"/>
              </a:spcBef>
              <a:buNone/>
            </a:pPr>
            <a:endParaRPr lang="en-US" sz="5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lvl="0" indent="0" defTabSz="9144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Cambria" panose="02040503050406030204" pitchFamily="18" charset="0"/>
              </a:rPr>
              <a:t>Successfully complete Pre-AP Algebra II by end of sophomore </a:t>
            </a:r>
            <a:r>
              <a:rPr lang="en-US" sz="1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year</a:t>
            </a:r>
          </a:p>
          <a:p>
            <a:pPr marL="0" lvl="0" indent="0" defTabSz="9144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5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lvl="0" indent="0" defTabSz="9144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Cambria" panose="02040503050406030204" pitchFamily="18" charset="0"/>
              </a:rPr>
              <a:t>Earning Associate’s Degree – requires summer course work completion of 60 credit </a:t>
            </a:r>
            <a:r>
              <a:rPr lang="en-US" sz="1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hours</a:t>
            </a:r>
          </a:p>
          <a:p>
            <a:pPr marL="0" lvl="0" indent="0" defTabSz="914400">
              <a:lnSpc>
                <a:spcPct val="120000"/>
              </a:lnSpc>
              <a:spcBef>
                <a:spcPts val="0"/>
              </a:spcBef>
              <a:buNone/>
            </a:pPr>
            <a:endParaRPr lang="en-US" sz="5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lvl="0" indent="0" defTabSz="914400">
              <a:lnSpc>
                <a:spcPct val="120000"/>
              </a:lnSpc>
              <a:spcBef>
                <a:spcPts val="0"/>
              </a:spcBef>
              <a:buNone/>
            </a:pPr>
            <a:endParaRPr lang="en-US" sz="5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lvl="0" indent="0" defTabSz="9144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Cambria" panose="02040503050406030204" pitchFamily="18" charset="0"/>
              </a:rPr>
              <a:t>Coursework will transfer to all Texas public , most private, and some out-of-state institutions. </a:t>
            </a: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 </a:t>
            </a:r>
          </a:p>
          <a:p>
            <a:pPr marL="0" lvl="0" indent="0" defTabSz="9144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1000" b="1" dirty="0" smtClean="0">
              <a:solidFill>
                <a:srgbClr val="004376"/>
              </a:solidFill>
              <a:latin typeface="Cambria" panose="02040503050406030204" pitchFamily="18" charset="0"/>
            </a:endParaRPr>
          </a:p>
          <a:p>
            <a:pPr marL="0" indent="0" algn="ctr">
              <a:buFontTx/>
              <a:buNone/>
            </a:pPr>
            <a:r>
              <a:rPr lang="en-US" sz="2300" b="1" dirty="0" smtClean="0">
                <a:latin typeface="Cambria" panose="02040503050406030204" pitchFamily="18" charset="0"/>
              </a:rPr>
              <a:t>Classes meet:  Monday through Friday 7:00am - 10:00am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64" y="5426964"/>
            <a:ext cx="7467600" cy="140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81346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441664"/>
            <a:ext cx="7086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rgbClr val="FFFFD2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ＭＳ Ｐゴシック" pitchFamily="35" charset="-128"/>
                <a:cs typeface="ＭＳ Ｐゴシック" pitchFamily="35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9pPr>
          </a:lstStyle>
          <a:p>
            <a:pPr algn="ctr" defTabSz="914400"/>
            <a:r>
              <a:rPr lang="en-US" sz="5500" dirty="0" smtClean="0">
                <a:solidFill>
                  <a:srgbClr val="004376"/>
                </a:solidFill>
                <a:latin typeface="Cambria" panose="02040503050406030204" pitchFamily="18" charset="0"/>
              </a:rPr>
              <a:t>Getting Started</a:t>
            </a:r>
          </a:p>
          <a:p>
            <a:pPr algn="ctr" defTabSz="914400"/>
            <a:endParaRPr lang="en-US" sz="1000" dirty="0" smtClean="0">
              <a:solidFill>
                <a:srgbClr val="004376"/>
              </a:solidFill>
              <a:latin typeface="Cambria" panose="02040503050406030204" pitchFamily="18" charset="0"/>
            </a:endParaRPr>
          </a:p>
          <a:p>
            <a:pPr algn="ctr" defTabSz="914400"/>
            <a:r>
              <a:rPr lang="en-US" sz="2400" u="sng" dirty="0" smtClean="0">
                <a:solidFill>
                  <a:srgbClr val="FF9900"/>
                </a:solidFill>
                <a:latin typeface="Cambria" panose="02040503050406030204" pitchFamily="18" charset="0"/>
              </a:rPr>
              <a:t>All dual credit students must…</a:t>
            </a:r>
          </a:p>
          <a:p>
            <a:pPr algn="ctr" defTabSz="914400"/>
            <a:endParaRPr lang="en-US" sz="1600" dirty="0"/>
          </a:p>
          <a:p>
            <a:pPr algn="ctr" defTabSz="914400"/>
            <a:endParaRPr lang="en-US" sz="1600" dirty="0" smtClean="0"/>
          </a:p>
          <a:p>
            <a:pPr algn="ctr" defTabSz="914400"/>
            <a:endParaRPr lang="en-US" sz="16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38199" y="2133600"/>
            <a:ext cx="8219983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b="1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Request form – High School Counseling Office </a:t>
            </a:r>
          </a:p>
          <a:p>
            <a:pPr marL="517525" lvl="1" indent="0">
              <a:buNone/>
            </a:pP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MECA students: Summer &amp; Fall/Spring </a:t>
            </a:r>
            <a:r>
              <a:rPr lang="en-US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form (2 forms)</a:t>
            </a:r>
            <a:endParaRPr lang="en-US" sz="20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517525" lvl="1" indent="0"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Technical 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students: Fall/Spring form </a:t>
            </a:r>
            <a:r>
              <a:rPr lang="en-US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only (1 form)</a:t>
            </a:r>
            <a:endParaRPr lang="en-US" sz="20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517525" lvl="1" indent="0">
              <a:buNone/>
            </a:pPr>
            <a:endParaRPr lang="en-US" sz="20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All students must Test in TSIA exam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Pre-Assessment Activity </a:t>
            </a:r>
            <a:r>
              <a:rPr lang="en-US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PAA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              </a:t>
            </a: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Bacterial Meningitis Vaccination Record – HS nurse’s office </a:t>
            </a:r>
          </a:p>
          <a:p>
            <a:pPr marL="0" indent="0" algn="ctr">
              <a:buFontTx/>
              <a:buNone/>
            </a:pPr>
            <a:r>
              <a:rPr lang="en-US" sz="2400" b="1" dirty="0" smtClean="0">
                <a:solidFill>
                  <a:srgbClr val="004376"/>
                </a:solidFill>
                <a:latin typeface="Cambria" panose="02040503050406030204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650269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441664"/>
            <a:ext cx="80010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rgbClr val="FFFFD2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ＭＳ Ｐゴシック" pitchFamily="35" charset="-128"/>
                <a:cs typeface="ＭＳ Ｐゴシック" pitchFamily="35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9pPr>
          </a:lstStyle>
          <a:p>
            <a:pPr algn="ctr" defTabSz="914400"/>
            <a:r>
              <a:rPr lang="en-US" sz="5000" dirty="0" smtClean="0">
                <a:solidFill>
                  <a:srgbClr val="004376"/>
                </a:solidFill>
                <a:latin typeface="Cambria" panose="02040503050406030204" pitchFamily="18" charset="0"/>
              </a:rPr>
              <a:t>MECA Students must also…</a:t>
            </a:r>
          </a:p>
          <a:p>
            <a:pPr algn="ctr" defTabSz="914400"/>
            <a:endParaRPr lang="en-US" sz="1000" dirty="0" smtClean="0">
              <a:solidFill>
                <a:srgbClr val="004376"/>
              </a:solidFill>
              <a:latin typeface="Cambria" panose="02040503050406030204" pitchFamily="18" charset="0"/>
            </a:endParaRPr>
          </a:p>
          <a:p>
            <a:pPr algn="ctr" defTabSz="914400"/>
            <a:endParaRPr lang="en-US" sz="1600" dirty="0"/>
          </a:p>
          <a:p>
            <a:pPr algn="ctr" defTabSz="914400"/>
            <a:endParaRPr lang="en-US" sz="1600" dirty="0" smtClean="0"/>
          </a:p>
          <a:p>
            <a:pPr algn="ctr" defTabSz="914400"/>
            <a:endParaRPr lang="en-US" sz="16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38199" y="2133600"/>
            <a:ext cx="8219983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Complete the MECA Questionnaire and Essay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Document opens on </a:t>
            </a: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March 1, 2017-March 31, 2017</a:t>
            </a:r>
            <a:endParaRPr lang="en-US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Due by 5:00 pm … No Exceptions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Found at </a:t>
            </a: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www.sanjac.edu/MECA</a:t>
            </a:r>
            <a:endParaRPr lang="en-US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0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0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	(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HS will be notified when MECA info is available) </a:t>
            </a:r>
          </a:p>
          <a:p>
            <a:pPr marL="0" indent="0" algn="ctr">
              <a:buFontTx/>
              <a:buNone/>
            </a:pPr>
            <a:r>
              <a:rPr lang="en-US" sz="2400" b="1" dirty="0" smtClean="0">
                <a:solidFill>
                  <a:srgbClr val="004376"/>
                </a:solidFill>
                <a:latin typeface="Cambria" panose="02040503050406030204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3548353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9474" y="187802"/>
            <a:ext cx="80010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rgbClr val="FFFFD2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ＭＳ Ｐゴシック" pitchFamily="35" charset="-128"/>
                <a:cs typeface="ＭＳ Ｐゴシック" pitchFamily="35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9pPr>
          </a:lstStyle>
          <a:p>
            <a:pPr algn="ctr" defTabSz="914400"/>
            <a:r>
              <a:rPr lang="en-US" sz="5000" dirty="0">
                <a:solidFill>
                  <a:srgbClr val="004376"/>
                </a:solidFill>
                <a:latin typeface="Cambria" panose="02040503050406030204" pitchFamily="18" charset="0"/>
              </a:rPr>
              <a:t>T</a:t>
            </a:r>
            <a:r>
              <a:rPr lang="en-US" sz="5000" dirty="0" smtClean="0">
                <a:solidFill>
                  <a:srgbClr val="004376"/>
                </a:solidFill>
                <a:latin typeface="Cambria" panose="02040503050406030204" pitchFamily="18" charset="0"/>
              </a:rPr>
              <a:t>RANSPORTATION</a:t>
            </a:r>
          </a:p>
          <a:p>
            <a:pPr algn="ctr" defTabSz="914400"/>
            <a:endParaRPr lang="en-US" sz="1000" dirty="0" smtClean="0">
              <a:solidFill>
                <a:srgbClr val="004376"/>
              </a:solidFill>
              <a:latin typeface="Cambria" panose="02040503050406030204" pitchFamily="18" charset="0"/>
            </a:endParaRPr>
          </a:p>
          <a:p>
            <a:pPr algn="ctr" defTabSz="914400"/>
            <a:endParaRPr lang="en-US" sz="1600" dirty="0"/>
          </a:p>
          <a:p>
            <a:pPr algn="ctr" defTabSz="914400"/>
            <a:endParaRPr lang="en-US" sz="1600" dirty="0" smtClean="0"/>
          </a:p>
          <a:p>
            <a:pPr algn="ctr" defTabSz="914400"/>
            <a:endParaRPr lang="en-US" sz="16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38199" y="2133600"/>
            <a:ext cx="8219983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400" b="1" dirty="0" smtClean="0">
                <a:solidFill>
                  <a:srgbClr val="004376"/>
                </a:solidFill>
                <a:latin typeface="Cambria" panose="02040503050406030204" pitchFamily="18" charset="0"/>
              </a:rPr>
              <a:t>      </a:t>
            </a:r>
          </a:p>
        </p:txBody>
      </p:sp>
      <p:pic>
        <p:nvPicPr>
          <p:cNvPr id="5" name="Picture 4" descr="students-board-a-school-bus-b2f9355fa569fa1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172" y="1066799"/>
            <a:ext cx="6768226" cy="497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39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533400"/>
            <a:ext cx="8001000" cy="169193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rgbClr val="FFFFD2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ＭＳ Ｐゴシック" pitchFamily="35" charset="-128"/>
                <a:cs typeface="ＭＳ Ｐゴシック" pitchFamily="35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9pPr>
          </a:lstStyle>
          <a:p>
            <a:pPr algn="ctr" defTabSz="914400"/>
            <a:r>
              <a:rPr lang="en-US" sz="5000" dirty="0" smtClean="0">
                <a:solidFill>
                  <a:srgbClr val="004376"/>
                </a:solidFill>
                <a:latin typeface="Cambria" panose="02040503050406030204" pitchFamily="18" charset="0"/>
              </a:rPr>
              <a:t>San Jacinto College </a:t>
            </a:r>
          </a:p>
          <a:p>
            <a:pPr algn="ctr" defTabSz="914400"/>
            <a:r>
              <a:rPr lang="en-US" sz="5000" dirty="0" smtClean="0">
                <a:solidFill>
                  <a:srgbClr val="004376"/>
                </a:solidFill>
                <a:latin typeface="Cambria" panose="02040503050406030204" pitchFamily="18" charset="0"/>
              </a:rPr>
              <a:t>Tuition &amp; Fees</a:t>
            </a:r>
          </a:p>
          <a:p>
            <a:pPr algn="ctr" defTabSz="914400"/>
            <a:endParaRPr lang="en-US" sz="1000" dirty="0" smtClean="0">
              <a:solidFill>
                <a:srgbClr val="004376"/>
              </a:solidFill>
              <a:latin typeface="Cambria" panose="02040503050406030204" pitchFamily="18" charset="0"/>
            </a:endParaRPr>
          </a:p>
          <a:p>
            <a:pPr algn="ctr" defTabSz="914400"/>
            <a:endParaRPr lang="en-US" sz="1600" dirty="0"/>
          </a:p>
          <a:p>
            <a:pPr algn="ctr" defTabSz="914400"/>
            <a:endParaRPr lang="en-US" sz="1600" dirty="0" smtClean="0"/>
          </a:p>
          <a:p>
            <a:pPr algn="ctr" defTabSz="914400"/>
            <a:endParaRPr lang="en-US" sz="16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38199" y="2438400"/>
            <a:ext cx="8219983" cy="40386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Dual Credit Students only pay 25% tuition!!!</a:t>
            </a: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Technical 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Students tuition/fees/books will be billed to </a:t>
            </a: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Crosby ISD</a:t>
            </a:r>
          </a:p>
          <a:p>
            <a:pPr marL="517525" lvl="1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en-US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MECA 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Students </a:t>
            </a: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pay 25% tuition!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en-US" sz="18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             </a:t>
            </a:r>
            <a:r>
              <a:rPr lang="en-US" sz="2400" b="1" dirty="0" smtClean="0">
                <a:solidFill>
                  <a:srgbClr val="004376"/>
                </a:solidFill>
                <a:latin typeface="Cambria" panose="02040503050406030204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509536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8001000" cy="169193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rgbClr val="FFFFD2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ＭＳ Ｐゴシック" pitchFamily="35" charset="-128"/>
                <a:cs typeface="ＭＳ Ｐゴシック" pitchFamily="35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9pPr>
          </a:lstStyle>
          <a:p>
            <a:pPr algn="ctr" defTabSz="914400"/>
            <a:r>
              <a:rPr lang="en-US" sz="5000" dirty="0" smtClean="0">
                <a:solidFill>
                  <a:srgbClr val="004376"/>
                </a:solidFill>
                <a:latin typeface="Cambria" panose="02040503050406030204" pitchFamily="18" charset="0"/>
              </a:rPr>
              <a:t>San Jacinto College </a:t>
            </a:r>
          </a:p>
          <a:p>
            <a:pPr algn="ctr" defTabSz="914400"/>
            <a:r>
              <a:rPr lang="en-US" sz="5000" dirty="0" smtClean="0">
                <a:solidFill>
                  <a:srgbClr val="004376"/>
                </a:solidFill>
                <a:latin typeface="Cambria" panose="02040503050406030204" pitchFamily="18" charset="0"/>
              </a:rPr>
              <a:t>Cost</a:t>
            </a:r>
          </a:p>
          <a:p>
            <a:pPr algn="ctr" defTabSz="914400"/>
            <a:endParaRPr lang="en-US" sz="1000" dirty="0" smtClean="0">
              <a:solidFill>
                <a:srgbClr val="004376"/>
              </a:solidFill>
              <a:latin typeface="Cambria" panose="02040503050406030204" pitchFamily="18" charset="0"/>
            </a:endParaRPr>
          </a:p>
          <a:p>
            <a:pPr algn="ctr" defTabSz="914400"/>
            <a:endParaRPr lang="en-US" sz="1600" dirty="0"/>
          </a:p>
          <a:p>
            <a:pPr algn="ctr" defTabSz="914400"/>
            <a:endParaRPr lang="en-US" sz="1600" dirty="0" smtClean="0"/>
          </a:p>
          <a:p>
            <a:pPr algn="ctr" defTabSz="914400"/>
            <a:endParaRPr lang="en-US" sz="16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76200" y="1985639"/>
            <a:ext cx="2895600" cy="4038600"/>
          </a:xfrm>
          <a:prstGeom prst="rect">
            <a:avLst/>
          </a:prstGeom>
          <a:ln w="1270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>
            <a:normAutofit fontScale="85000" lnSpcReduction="20000"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Texas Resident Reduced In–District Tuition</a:t>
            </a:r>
          </a:p>
          <a:p>
            <a:pPr marL="0" indent="0" algn="ctr">
              <a:buNone/>
            </a:pPr>
            <a:endParaRPr lang="en-US" sz="1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1 class = 3 semester hours: $75.00</a:t>
            </a:r>
          </a:p>
          <a:p>
            <a:pPr>
              <a:buFont typeface="Wingdings" pitchFamily="2" charset="2"/>
              <a:buChar char="§"/>
            </a:pPr>
            <a:endParaRPr lang="en-US" sz="20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2 classes = 6 semester hours: $112.50</a:t>
            </a:r>
            <a:endParaRPr lang="en-US" sz="2000" b="1" u="sng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000" b="1" u="sng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4 classes = 12 semester hours: $187.50</a:t>
            </a:r>
          </a:p>
          <a:p>
            <a:pPr>
              <a:buFont typeface="Wingdings" pitchFamily="2" charset="2"/>
              <a:buChar char="§"/>
            </a:pPr>
            <a:endParaRPr lang="en-US" sz="20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>
              <a:buFontTx/>
              <a:buNone/>
            </a:pPr>
            <a:endParaRPr lang="en-US" sz="1600" dirty="0" smtClean="0">
              <a:solidFill>
                <a:srgbClr val="004376"/>
              </a:solidFill>
              <a:latin typeface="Cambria" panose="02040503050406030204" pitchFamily="18" charset="0"/>
            </a:endParaRPr>
          </a:p>
          <a:p>
            <a:pPr marL="0" indent="0" algn="ctr">
              <a:buFontTx/>
              <a:buNone/>
            </a:pPr>
            <a:endParaRPr lang="en-US" sz="1600" dirty="0">
              <a:solidFill>
                <a:srgbClr val="004376"/>
              </a:solidFill>
              <a:latin typeface="Cambria" panose="02040503050406030204" pitchFamily="18" charset="0"/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srgbClr val="004376"/>
              </a:solidFill>
              <a:latin typeface="Cambria" panose="02040503050406030204" pitchFamily="18" charset="0"/>
            </a:endParaRPr>
          </a:p>
          <a:p>
            <a:pPr marL="0" indent="0" algn="ctr">
              <a:buFontTx/>
              <a:buNone/>
            </a:pPr>
            <a:endParaRPr lang="en-US" sz="2400" b="1" dirty="0">
              <a:solidFill>
                <a:srgbClr val="004376"/>
              </a:solidFill>
              <a:latin typeface="Cambria" panose="02040503050406030204" pitchFamily="18" charset="0"/>
            </a:endParaRPr>
          </a:p>
          <a:p>
            <a:pPr marL="0" indent="0" algn="ctr">
              <a:buFontTx/>
              <a:buNone/>
            </a:pPr>
            <a:r>
              <a:rPr lang="en-US" sz="2400" b="1" dirty="0" smtClean="0">
                <a:solidFill>
                  <a:srgbClr val="004376"/>
                </a:solidFill>
                <a:latin typeface="Cambria" panose="02040503050406030204" pitchFamily="18" charset="0"/>
              </a:rPr>
              <a:t>      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034313" y="1985639"/>
            <a:ext cx="2895600" cy="4038600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>
            <a:normAutofit fontScale="85000" lnSpcReduction="20000"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Texas Resident Out of District Tuition</a:t>
            </a:r>
          </a:p>
          <a:p>
            <a:pPr marL="0" indent="0" algn="ctr">
              <a:buNone/>
            </a:pPr>
            <a:endParaRPr lang="en-US" sz="1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1 class = 3 semester hours: $108.75</a:t>
            </a:r>
          </a:p>
          <a:p>
            <a:pPr>
              <a:buFont typeface="Wingdings" pitchFamily="2" charset="2"/>
              <a:buChar char="§"/>
            </a:pPr>
            <a:endParaRPr lang="en-US" sz="20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2 classes = 6 semester hours: $180.00</a:t>
            </a:r>
            <a:endParaRPr lang="en-US" sz="2000" b="1" u="sng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000" b="1" u="sng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4 classes = 12 semester hours: $322.50</a:t>
            </a:r>
          </a:p>
          <a:p>
            <a:pPr>
              <a:buFont typeface="Wingdings" pitchFamily="2" charset="2"/>
              <a:buChar char="§"/>
            </a:pPr>
            <a:endParaRPr lang="en-US" sz="20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>
              <a:buFontTx/>
              <a:buNone/>
            </a:pPr>
            <a:endParaRPr lang="en-US" sz="1600" dirty="0" smtClean="0">
              <a:solidFill>
                <a:srgbClr val="004376"/>
              </a:solidFill>
              <a:latin typeface="Cambria" panose="02040503050406030204" pitchFamily="18" charset="0"/>
            </a:endParaRPr>
          </a:p>
          <a:p>
            <a:pPr marL="0" indent="0" algn="ctr">
              <a:buFontTx/>
              <a:buNone/>
            </a:pPr>
            <a:endParaRPr lang="en-US" sz="1600" dirty="0">
              <a:solidFill>
                <a:srgbClr val="004376"/>
              </a:solidFill>
              <a:latin typeface="Cambria" panose="02040503050406030204" pitchFamily="18" charset="0"/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srgbClr val="004376"/>
              </a:solidFill>
              <a:latin typeface="Cambria" panose="02040503050406030204" pitchFamily="18" charset="0"/>
            </a:endParaRPr>
          </a:p>
          <a:p>
            <a:pPr marL="0" indent="0" algn="ctr">
              <a:buFontTx/>
              <a:buNone/>
            </a:pPr>
            <a:endParaRPr lang="en-US" sz="2400" b="1" dirty="0">
              <a:solidFill>
                <a:srgbClr val="004376"/>
              </a:solidFill>
              <a:latin typeface="Cambria" panose="02040503050406030204" pitchFamily="18" charset="0"/>
            </a:endParaRPr>
          </a:p>
          <a:p>
            <a:pPr marL="0" indent="0" algn="ctr">
              <a:buFontTx/>
              <a:buNone/>
            </a:pPr>
            <a:r>
              <a:rPr lang="en-US" sz="2400" b="1" dirty="0" smtClean="0">
                <a:solidFill>
                  <a:srgbClr val="004376"/>
                </a:solidFill>
                <a:latin typeface="Cambria" panose="02040503050406030204" pitchFamily="18" charset="0"/>
              </a:rPr>
              <a:t>      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992427" y="1985639"/>
            <a:ext cx="2895600" cy="4038600"/>
          </a:xfrm>
          <a:prstGeom prst="rect">
            <a:avLst/>
          </a:prstGeom>
          <a:ln>
            <a:solidFill>
              <a:srgbClr val="D3DEE8"/>
            </a:solidFill>
          </a:ln>
        </p:spPr>
        <p:txBody>
          <a:bodyPr>
            <a:normAutofit fontScale="85000" lnSpcReduction="20000"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Out of State and Non Resident Tuition</a:t>
            </a:r>
          </a:p>
          <a:p>
            <a:pPr marL="0" indent="0" algn="ctr">
              <a:buNone/>
            </a:pPr>
            <a:endParaRPr lang="en-US" sz="1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1 class = 3 semester hours: $157.50</a:t>
            </a:r>
          </a:p>
          <a:p>
            <a:pPr>
              <a:buFont typeface="Wingdings" pitchFamily="2" charset="2"/>
              <a:buChar char="§"/>
            </a:pPr>
            <a:endParaRPr lang="en-US" sz="20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2 classes = 6 semester hours: $277.50</a:t>
            </a:r>
            <a:endParaRPr lang="en-US" sz="2000" b="1" u="sng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000" b="1" u="sng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4 classes = 12 semester hours: $517.50</a:t>
            </a:r>
          </a:p>
          <a:p>
            <a:pPr>
              <a:buFont typeface="Wingdings" pitchFamily="2" charset="2"/>
              <a:buChar char="§"/>
            </a:pPr>
            <a:endParaRPr lang="en-US" sz="20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>
              <a:buFontTx/>
              <a:buNone/>
            </a:pPr>
            <a:endParaRPr lang="en-US" sz="1600" dirty="0" smtClean="0">
              <a:solidFill>
                <a:srgbClr val="004376"/>
              </a:solidFill>
              <a:latin typeface="Cambria" panose="02040503050406030204" pitchFamily="18" charset="0"/>
            </a:endParaRPr>
          </a:p>
          <a:p>
            <a:pPr marL="0" indent="0" algn="ctr">
              <a:buFontTx/>
              <a:buNone/>
            </a:pPr>
            <a:endParaRPr lang="en-US" sz="1600" dirty="0">
              <a:solidFill>
                <a:srgbClr val="004376"/>
              </a:solidFill>
              <a:latin typeface="Cambria" panose="02040503050406030204" pitchFamily="18" charset="0"/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srgbClr val="004376"/>
              </a:solidFill>
              <a:latin typeface="Cambria" panose="02040503050406030204" pitchFamily="18" charset="0"/>
            </a:endParaRPr>
          </a:p>
          <a:p>
            <a:pPr marL="0" indent="0" algn="ctr">
              <a:buFontTx/>
              <a:buNone/>
            </a:pPr>
            <a:endParaRPr lang="en-US" sz="2400" b="1" dirty="0">
              <a:solidFill>
                <a:srgbClr val="004376"/>
              </a:solidFill>
              <a:latin typeface="Cambria" panose="02040503050406030204" pitchFamily="18" charset="0"/>
            </a:endParaRPr>
          </a:p>
          <a:p>
            <a:pPr marL="0" indent="0" algn="ctr">
              <a:buFontTx/>
              <a:buNone/>
            </a:pPr>
            <a:r>
              <a:rPr lang="en-US" sz="2400" b="1" dirty="0" smtClean="0">
                <a:solidFill>
                  <a:srgbClr val="004376"/>
                </a:solidFill>
                <a:latin typeface="Cambria" panose="02040503050406030204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0197740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JCPresentationtemplet08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278</Words>
  <Application>Microsoft Office PowerPoint</Application>
  <PresentationFormat>On-screen Show (4:3)</PresentationFormat>
  <Paragraphs>162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ＭＳ Ｐゴシック</vt:lpstr>
      <vt:lpstr>Arial</vt:lpstr>
      <vt:lpstr>Calibri</vt:lpstr>
      <vt:lpstr>Cambria</vt:lpstr>
      <vt:lpstr>Castellar</vt:lpstr>
      <vt:lpstr>Corbel</vt:lpstr>
      <vt:lpstr>Times New Roman</vt:lpstr>
      <vt:lpstr>Wingdings</vt:lpstr>
      <vt:lpstr>Wingdings 2</vt:lpstr>
      <vt:lpstr>SJCPresentationtemplet08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 Jacinto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Dean Van Handel</dc:creator>
  <cp:lastModifiedBy>Carpenter, Megan</cp:lastModifiedBy>
  <cp:revision>58</cp:revision>
  <cp:lastPrinted>2009-09-18T15:10:21Z</cp:lastPrinted>
  <dcterms:created xsi:type="dcterms:W3CDTF">2010-12-06T22:59:56Z</dcterms:created>
  <dcterms:modified xsi:type="dcterms:W3CDTF">2017-02-13T19:24:43Z</dcterms:modified>
</cp:coreProperties>
</file>